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Lst>
  <p:sldSz cx="18288000" cy="10287000"/>
  <p:notesSz cx="6858000" cy="9144000"/>
  <p:embeddedFontLst>
    <p:embeddedFont>
      <p:font typeface="Lustria" charset="1" panose="02000603060000020004"/>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Lekton" charset="1" panose="02000000000000000000"/>
      <p:regular r:id="rId11"/>
    </p:embeddedFont>
    <p:embeddedFont>
      <p:font typeface="Lekton Bold" charset="1" panose="02000000000000000000"/>
      <p:regular r:id="rId12"/>
    </p:embeddedFont>
    <p:embeddedFont>
      <p:font typeface="Lekton Italics" charset="1" panose="02000506030000090003"/>
      <p:regular r:id="rId13"/>
    </p:embeddedFont>
    <p:embeddedFont>
      <p:font typeface="Helios" charset="1" panose="020B0504020202020204"/>
      <p:regular r:id="rId14"/>
    </p:embeddedFont>
    <p:embeddedFont>
      <p:font typeface="Helios Bold" charset="1" panose="020B0704020202020204"/>
      <p:regular r:id="rId15"/>
    </p:embeddedFont>
    <p:embeddedFont>
      <p:font typeface="Helios Italics" charset="1" panose="020B0503020202090204"/>
      <p:regular r:id="rId16"/>
    </p:embeddedFont>
    <p:embeddedFont>
      <p:font typeface="Helios Bold Italics" charset="1" panose="020B0703020202090204"/>
      <p:regular r:id="rId17"/>
    </p:embeddedFont>
    <p:embeddedFont>
      <p:font typeface="Helios Extended" charset="1" panose="02000505040000020004"/>
      <p:regular r:id="rId18"/>
    </p:embeddedFont>
    <p:embeddedFont>
      <p:font typeface="Helios Extended Bold" charset="1" panose="02000805050000020004"/>
      <p:regular r:id="rId19"/>
    </p:embeddedFont>
    <p:embeddedFont>
      <p:font typeface="Helios Extended Italics" charset="1" panose="02000505000000090004"/>
      <p:regular r:id="rId20"/>
    </p:embeddedFont>
    <p:embeddedFont>
      <p:font typeface="Helios Extended Bold Italics" charset="1" panose="02000805000000090004"/>
      <p:regular r:id="rId21"/>
    </p:embeddedFont>
    <p:embeddedFont>
      <p:font typeface="Inter" charset="1" panose="020B0502030000000004"/>
      <p:regular r:id="rId22"/>
    </p:embeddedFont>
    <p:embeddedFont>
      <p:font typeface="Inter Bold" charset="1" panose="020B0802030000000004"/>
      <p:regular r:id="rId23"/>
    </p:embeddedFont>
    <p:embeddedFont>
      <p:font typeface="Inter Italics" charset="1" panose="020B0502030000000004"/>
      <p:regular r:id="rId24"/>
    </p:embeddedFont>
    <p:embeddedFont>
      <p:font typeface="Inter Bold Italics" charset="1" panose="020B0802030000000004"/>
      <p:regular r:id="rId25"/>
    </p:embeddedFont>
    <p:embeddedFont>
      <p:font typeface="Inter Thin" charset="1" panose="020B0A02050000000004"/>
      <p:regular r:id="rId26"/>
    </p:embeddedFont>
    <p:embeddedFont>
      <p:font typeface="Inter Thin Italics" charset="1" panose="020B0A02050000000004"/>
      <p:regular r:id="rId27"/>
    </p:embeddedFont>
    <p:embeddedFont>
      <p:font typeface="Inter Extra-Light" charset="1" panose="02000503000000020004"/>
      <p:regular r:id="rId28"/>
    </p:embeddedFont>
    <p:embeddedFont>
      <p:font typeface="Inter Light" charset="1" panose="02000503000000020004"/>
      <p:regular r:id="rId29"/>
    </p:embeddedFont>
    <p:embeddedFont>
      <p:font typeface="Inter Medium" charset="1" panose="02000503000000020004"/>
      <p:regular r:id="rId30"/>
    </p:embeddedFont>
    <p:embeddedFont>
      <p:font typeface="Inter Semi-Bold" charset="1" panose="02000503000000020004"/>
      <p:regular r:id="rId31"/>
    </p:embeddedFont>
    <p:embeddedFont>
      <p:font typeface="Inter Ultra-Bold" charset="1" panose="02000503000000020004"/>
      <p:regular r:id="rId32"/>
    </p:embeddedFont>
    <p:embeddedFont>
      <p:font typeface="Inter Heavy" charset="1" panose="020005030000000200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5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 Id="rId8" Target="../media/image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jpe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15.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8"/>
        </a:solidFill>
      </p:bgPr>
    </p:bg>
    <p:spTree>
      <p:nvGrpSpPr>
        <p:cNvPr id="1" name=""/>
        <p:cNvGrpSpPr/>
        <p:nvPr/>
      </p:nvGrpSpPr>
      <p:grpSpPr>
        <a:xfrm>
          <a:off x="0" y="0"/>
          <a:ext cx="0" cy="0"/>
          <a:chOff x="0" y="0"/>
          <a:chExt cx="0" cy="0"/>
        </a:xfrm>
      </p:grpSpPr>
      <p:sp>
        <p:nvSpPr>
          <p:cNvPr name="Freeform 2" id="2"/>
          <p:cNvSpPr/>
          <p:nvPr/>
        </p:nvSpPr>
        <p:spPr>
          <a:xfrm flipH="false" flipV="false" rot="0">
            <a:off x="5575013" y="1770808"/>
            <a:ext cx="7137973" cy="6745385"/>
          </a:xfrm>
          <a:custGeom>
            <a:avLst/>
            <a:gdLst/>
            <a:ahLst/>
            <a:cxnLst/>
            <a:rect r="r" b="b" t="t" l="l"/>
            <a:pathLst>
              <a:path h="6745385" w="7137973">
                <a:moveTo>
                  <a:pt x="0" y="0"/>
                </a:moveTo>
                <a:lnTo>
                  <a:pt x="7137974" y="0"/>
                </a:lnTo>
                <a:lnTo>
                  <a:pt x="7137974" y="6745384"/>
                </a:lnTo>
                <a:lnTo>
                  <a:pt x="0" y="6745384"/>
                </a:lnTo>
                <a:lnTo>
                  <a:pt x="0" y="0"/>
                </a:lnTo>
                <a:close/>
              </a:path>
            </a:pathLst>
          </a:custGeom>
          <a:blipFill>
            <a:blip r:embed="rId2"/>
            <a:stretch>
              <a:fillRect l="0" t="0" r="0" b="0"/>
            </a:stretch>
          </a:blipFill>
        </p:spPr>
      </p:sp>
      <p:sp>
        <p:nvSpPr>
          <p:cNvPr name="Freeform 3" id="3"/>
          <p:cNvSpPr/>
          <p:nvPr/>
        </p:nvSpPr>
        <p:spPr>
          <a:xfrm flipH="false" flipV="false" rot="0">
            <a:off x="1028700" y="914058"/>
            <a:ext cx="1911103" cy="236176"/>
          </a:xfrm>
          <a:custGeom>
            <a:avLst/>
            <a:gdLst/>
            <a:ahLst/>
            <a:cxnLst/>
            <a:rect r="r" b="b" t="t" l="l"/>
            <a:pathLst>
              <a:path h="236176" w="1911103">
                <a:moveTo>
                  <a:pt x="0" y="0"/>
                </a:moveTo>
                <a:lnTo>
                  <a:pt x="1911103" y="0"/>
                </a:lnTo>
                <a:lnTo>
                  <a:pt x="1911103" y="236176"/>
                </a:lnTo>
                <a:lnTo>
                  <a:pt x="0" y="236176"/>
                </a:lnTo>
                <a:lnTo>
                  <a:pt x="0" y="0"/>
                </a:lnTo>
                <a:close/>
              </a:path>
            </a:pathLst>
          </a:custGeom>
          <a:blipFill>
            <a:blip r:embed="rId3">
              <a:extLst>
                <a:ext uri="{96DAC541-7B7A-43D3-8B79-37D633B846F1}">
                  <asvg:svgBlip xmlns:asvg="http://schemas.microsoft.com/office/drawing/2016/SVG/main" r:embed="rId4"/>
                </a:ext>
              </a:extLst>
            </a:blip>
            <a:stretch>
              <a:fillRect l="0" t="0" r="0" b="-657599"/>
            </a:stretch>
          </a:blipFill>
        </p:spPr>
      </p:sp>
      <p:sp>
        <p:nvSpPr>
          <p:cNvPr name="Freeform 4" id="4"/>
          <p:cNvSpPr/>
          <p:nvPr/>
        </p:nvSpPr>
        <p:spPr>
          <a:xfrm flipH="false" flipV="false" rot="0">
            <a:off x="15348197" y="9135317"/>
            <a:ext cx="1911103" cy="236176"/>
          </a:xfrm>
          <a:custGeom>
            <a:avLst/>
            <a:gdLst/>
            <a:ahLst/>
            <a:cxnLst/>
            <a:rect r="r" b="b" t="t" l="l"/>
            <a:pathLst>
              <a:path h="236176" w="1911103">
                <a:moveTo>
                  <a:pt x="0" y="0"/>
                </a:moveTo>
                <a:lnTo>
                  <a:pt x="1911103" y="0"/>
                </a:lnTo>
                <a:lnTo>
                  <a:pt x="1911103" y="236176"/>
                </a:lnTo>
                <a:lnTo>
                  <a:pt x="0" y="236176"/>
                </a:lnTo>
                <a:lnTo>
                  <a:pt x="0" y="0"/>
                </a:lnTo>
                <a:close/>
              </a:path>
            </a:pathLst>
          </a:custGeom>
          <a:blipFill>
            <a:blip r:embed="rId3">
              <a:extLst>
                <a:ext uri="{96DAC541-7B7A-43D3-8B79-37D633B846F1}">
                  <asvg:svgBlip xmlns:asvg="http://schemas.microsoft.com/office/drawing/2016/SVG/main" r:embed="rId4"/>
                </a:ext>
              </a:extLst>
            </a:blip>
            <a:stretch>
              <a:fillRect l="0" t="0" r="0" b="-657599"/>
            </a:stretch>
          </a:blipFill>
        </p:spPr>
      </p:sp>
      <p:grpSp>
        <p:nvGrpSpPr>
          <p:cNvPr name="Group 5" id="5"/>
          <p:cNvGrpSpPr/>
          <p:nvPr/>
        </p:nvGrpSpPr>
        <p:grpSpPr>
          <a:xfrm rot="0">
            <a:off x="1984251" y="4573126"/>
            <a:ext cx="14319497" cy="1333642"/>
            <a:chOff x="0" y="0"/>
            <a:chExt cx="19092663" cy="1778190"/>
          </a:xfrm>
        </p:grpSpPr>
        <p:grpSp>
          <p:nvGrpSpPr>
            <p:cNvPr name="Group 6" id="6"/>
            <p:cNvGrpSpPr/>
            <p:nvPr/>
          </p:nvGrpSpPr>
          <p:grpSpPr>
            <a:xfrm rot="0">
              <a:off x="0" y="0"/>
              <a:ext cx="19092663" cy="1778190"/>
              <a:chOff x="0" y="0"/>
              <a:chExt cx="4633017" cy="431495"/>
            </a:xfrm>
          </p:grpSpPr>
          <p:sp>
            <p:nvSpPr>
              <p:cNvPr name="Freeform 7" id="7"/>
              <p:cNvSpPr/>
              <p:nvPr/>
            </p:nvSpPr>
            <p:spPr>
              <a:xfrm flipH="false" flipV="false" rot="0">
                <a:off x="0" y="0"/>
                <a:ext cx="4633017" cy="431495"/>
              </a:xfrm>
              <a:custGeom>
                <a:avLst/>
                <a:gdLst/>
                <a:ahLst/>
                <a:cxnLst/>
                <a:rect r="r" b="b" t="t" l="l"/>
                <a:pathLst>
                  <a:path h="431495" w="4633017">
                    <a:moveTo>
                      <a:pt x="0" y="0"/>
                    </a:moveTo>
                    <a:lnTo>
                      <a:pt x="4633017" y="0"/>
                    </a:lnTo>
                    <a:lnTo>
                      <a:pt x="4633017" y="431495"/>
                    </a:lnTo>
                    <a:lnTo>
                      <a:pt x="0" y="431495"/>
                    </a:lnTo>
                    <a:close/>
                  </a:path>
                </a:pathLst>
              </a:custGeom>
              <a:solidFill>
                <a:srgbClr val="000000">
                  <a:alpha val="0"/>
                </a:srgbClr>
              </a:solidFill>
              <a:ln w="9525" cap="sq">
                <a:solidFill>
                  <a:srgbClr val="FFFFFF"/>
                </a:solidFill>
                <a:prstDash val="solid"/>
                <a:miter/>
              </a:ln>
            </p:spPr>
          </p:sp>
          <p:sp>
            <p:nvSpPr>
              <p:cNvPr name="TextBox 8" id="8"/>
              <p:cNvSpPr txBox="true"/>
              <p:nvPr/>
            </p:nvSpPr>
            <p:spPr>
              <a:xfrm>
                <a:off x="0" y="-47625"/>
                <a:ext cx="4633017" cy="479120"/>
              </a:xfrm>
              <a:prstGeom prst="rect">
                <a:avLst/>
              </a:prstGeom>
            </p:spPr>
            <p:txBody>
              <a:bodyPr anchor="ctr" rtlCol="false" tIns="50800" lIns="50800" bIns="50800" rIns="50800"/>
              <a:lstStyle/>
              <a:p>
                <a:pPr algn="ctr">
                  <a:lnSpc>
                    <a:spcPts val="2524"/>
                  </a:lnSpc>
                </a:pPr>
              </a:p>
            </p:txBody>
          </p:sp>
        </p:grpSp>
        <p:sp>
          <p:nvSpPr>
            <p:cNvPr name="TextBox 9" id="9"/>
            <p:cNvSpPr txBox="true"/>
            <p:nvPr/>
          </p:nvSpPr>
          <p:spPr>
            <a:xfrm rot="0">
              <a:off x="688963" y="316314"/>
              <a:ext cx="17714737" cy="1301789"/>
            </a:xfrm>
            <a:prstGeom prst="rect">
              <a:avLst/>
            </a:prstGeom>
          </p:spPr>
          <p:txBody>
            <a:bodyPr anchor="t" rtlCol="false" tIns="0" lIns="0" bIns="0" rIns="0">
              <a:spAutoFit/>
            </a:bodyPr>
            <a:lstStyle/>
            <a:p>
              <a:pPr algn="ctr">
                <a:lnSpc>
                  <a:spcPts val="7301"/>
                </a:lnSpc>
              </a:pPr>
              <a:r>
                <a:rPr lang="en-US" sz="6349">
                  <a:solidFill>
                    <a:srgbClr val="FFFFFF"/>
                  </a:solidFill>
                  <a:latin typeface="Helios Extended Bold"/>
                </a:rPr>
                <a:t>DEEP FAKE</a:t>
              </a:r>
            </a:p>
          </p:txBody>
        </p:sp>
      </p:grpSp>
      <p:sp>
        <p:nvSpPr>
          <p:cNvPr name="Freeform 10" id="10"/>
          <p:cNvSpPr/>
          <p:nvPr/>
        </p:nvSpPr>
        <p:spPr>
          <a:xfrm flipH="false" flipV="false" rot="0">
            <a:off x="8568568" y="2889125"/>
            <a:ext cx="1150865" cy="1151369"/>
          </a:xfrm>
          <a:custGeom>
            <a:avLst/>
            <a:gdLst/>
            <a:ahLst/>
            <a:cxnLst/>
            <a:rect r="r" b="b" t="t" l="l"/>
            <a:pathLst>
              <a:path h="1151369" w="1150865">
                <a:moveTo>
                  <a:pt x="0" y="0"/>
                </a:moveTo>
                <a:lnTo>
                  <a:pt x="1150864" y="0"/>
                </a:lnTo>
                <a:lnTo>
                  <a:pt x="1150864" y="1151370"/>
                </a:lnTo>
                <a:lnTo>
                  <a:pt x="0" y="11513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4585128" y="907166"/>
            <a:ext cx="2674172" cy="243067"/>
          </a:xfrm>
          <a:custGeom>
            <a:avLst/>
            <a:gdLst/>
            <a:ahLst/>
            <a:cxnLst/>
            <a:rect r="r" b="b" t="t" l="l"/>
            <a:pathLst>
              <a:path h="243067" w="2674172">
                <a:moveTo>
                  <a:pt x="0" y="0"/>
                </a:moveTo>
                <a:lnTo>
                  <a:pt x="2674172" y="0"/>
                </a:lnTo>
                <a:lnTo>
                  <a:pt x="2674172" y="243068"/>
                </a:lnTo>
                <a:lnTo>
                  <a:pt x="0" y="243068"/>
                </a:lnTo>
                <a:lnTo>
                  <a:pt x="0" y="0"/>
                </a:lnTo>
                <a:close/>
              </a:path>
            </a:pathLst>
          </a:custGeom>
          <a:blipFill>
            <a:blip r:embed="rId7">
              <a:extLst>
                <a:ext uri="{96DAC541-7B7A-43D3-8B79-37D633B846F1}">
                  <asvg:svgBlip xmlns:asvg="http://schemas.microsoft.com/office/drawing/2016/SVG/main" r:embed="rId8"/>
                </a:ext>
              </a:extLst>
            </a:blip>
            <a:stretch>
              <a:fillRect l="-15993" t="0" r="-7350" b="-746431"/>
            </a:stretch>
          </a:blipFill>
        </p:spPr>
      </p:sp>
      <p:sp>
        <p:nvSpPr>
          <p:cNvPr name="Freeform 12" id="12"/>
          <p:cNvSpPr/>
          <p:nvPr/>
        </p:nvSpPr>
        <p:spPr>
          <a:xfrm flipH="true" flipV="false" rot="0">
            <a:off x="1028700" y="9135317"/>
            <a:ext cx="2674172" cy="243067"/>
          </a:xfrm>
          <a:custGeom>
            <a:avLst/>
            <a:gdLst/>
            <a:ahLst/>
            <a:cxnLst/>
            <a:rect r="r" b="b" t="t" l="l"/>
            <a:pathLst>
              <a:path h="243067" w="2674172">
                <a:moveTo>
                  <a:pt x="2674172" y="0"/>
                </a:moveTo>
                <a:lnTo>
                  <a:pt x="0" y="0"/>
                </a:lnTo>
                <a:lnTo>
                  <a:pt x="0" y="243068"/>
                </a:lnTo>
                <a:lnTo>
                  <a:pt x="2674172" y="243068"/>
                </a:lnTo>
                <a:lnTo>
                  <a:pt x="2674172" y="0"/>
                </a:lnTo>
                <a:close/>
              </a:path>
            </a:pathLst>
          </a:custGeom>
          <a:blipFill>
            <a:blip r:embed="rId7">
              <a:extLst>
                <a:ext uri="{96DAC541-7B7A-43D3-8B79-37D633B846F1}">
                  <asvg:svgBlip xmlns:asvg="http://schemas.microsoft.com/office/drawing/2016/SVG/main" r:embed="rId8"/>
                </a:ext>
              </a:extLst>
            </a:blip>
            <a:stretch>
              <a:fillRect l="-15993" t="0" r="-7350" b="-746431"/>
            </a:stretch>
          </a:blipFill>
        </p:spPr>
      </p:sp>
      <p:sp>
        <p:nvSpPr>
          <p:cNvPr name="AutoShape 13" id="13"/>
          <p:cNvSpPr/>
          <p:nvPr/>
        </p:nvSpPr>
        <p:spPr>
          <a:xfrm>
            <a:off x="5897880" y="1023938"/>
            <a:ext cx="6492240" cy="0"/>
          </a:xfrm>
          <a:prstGeom prst="line">
            <a:avLst/>
          </a:prstGeom>
          <a:ln cap="flat" w="9525">
            <a:solidFill>
              <a:srgbClr val="FFFFFF"/>
            </a:solidFill>
            <a:prstDash val="solid"/>
            <a:headEnd type="none" len="sm" w="sm"/>
            <a:tailEnd type="none" len="sm" w="sm"/>
          </a:ln>
        </p:spPr>
      </p:sp>
      <p:sp>
        <p:nvSpPr>
          <p:cNvPr name="AutoShape 14" id="14"/>
          <p:cNvSpPr/>
          <p:nvPr/>
        </p:nvSpPr>
        <p:spPr>
          <a:xfrm>
            <a:off x="5897880" y="9248643"/>
            <a:ext cx="6492240" cy="0"/>
          </a:xfrm>
          <a:prstGeom prst="line">
            <a:avLst/>
          </a:prstGeom>
          <a:ln cap="flat" w="9525">
            <a:solidFill>
              <a:srgbClr val="FFFFFF"/>
            </a:solidFill>
            <a:prstDash val="solid"/>
            <a:headEnd type="none" len="sm" w="sm"/>
            <a:tailEnd type="none" len="sm" w="sm"/>
          </a:ln>
        </p:spPr>
      </p:sp>
      <p:sp>
        <p:nvSpPr>
          <p:cNvPr name="TextBox 15" id="15"/>
          <p:cNvSpPr txBox="true"/>
          <p:nvPr/>
        </p:nvSpPr>
        <p:spPr>
          <a:xfrm rot="0">
            <a:off x="5389364" y="5944868"/>
            <a:ext cx="7509272" cy="385445"/>
          </a:xfrm>
          <a:prstGeom prst="rect">
            <a:avLst/>
          </a:prstGeom>
        </p:spPr>
        <p:txBody>
          <a:bodyPr anchor="t" rtlCol="false" tIns="0" lIns="0" bIns="0" rIns="0">
            <a:spAutoFit/>
          </a:bodyPr>
          <a:lstStyle/>
          <a:p>
            <a:pPr algn="ctr">
              <a:lnSpc>
                <a:spcPts val="2799"/>
              </a:lnSpc>
              <a:spcBef>
                <a:spcPct val="0"/>
              </a:spcBef>
            </a:pPr>
            <a:r>
              <a:rPr lang="en-US" sz="2799">
                <a:solidFill>
                  <a:srgbClr val="FFFFFF"/>
                </a:solidFill>
                <a:latin typeface="Helios Extended Bold"/>
              </a:rPr>
              <a:t>EMERGING PROBLEM OF THIS ERA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8"/>
        </a:solidFill>
      </p:bgPr>
    </p:bg>
    <p:spTree>
      <p:nvGrpSpPr>
        <p:cNvPr id="1" name=""/>
        <p:cNvGrpSpPr/>
        <p:nvPr/>
      </p:nvGrpSpPr>
      <p:grpSpPr>
        <a:xfrm>
          <a:off x="0" y="0"/>
          <a:ext cx="0" cy="0"/>
          <a:chOff x="0" y="0"/>
          <a:chExt cx="0" cy="0"/>
        </a:xfrm>
      </p:grpSpPr>
      <p:sp>
        <p:nvSpPr>
          <p:cNvPr name="AutoShape 2" id="2"/>
          <p:cNvSpPr/>
          <p:nvPr/>
        </p:nvSpPr>
        <p:spPr>
          <a:xfrm>
            <a:off x="8444044" y="9263062"/>
            <a:ext cx="6492240" cy="0"/>
          </a:xfrm>
          <a:prstGeom prst="line">
            <a:avLst/>
          </a:prstGeom>
          <a:ln cap="flat" w="9525">
            <a:solidFill>
              <a:srgbClr val="FFFFFF"/>
            </a:solidFill>
            <a:prstDash val="solid"/>
            <a:headEnd type="none" len="sm" w="sm"/>
            <a:tailEnd type="none" len="sm" w="sm"/>
          </a:ln>
        </p:spPr>
      </p:sp>
      <p:sp>
        <p:nvSpPr>
          <p:cNvPr name="AutoShape 3" id="3"/>
          <p:cNvSpPr/>
          <p:nvPr/>
        </p:nvSpPr>
        <p:spPr>
          <a:xfrm>
            <a:off x="2932491" y="1023938"/>
            <a:ext cx="6492240" cy="0"/>
          </a:xfrm>
          <a:prstGeom prst="line">
            <a:avLst/>
          </a:prstGeom>
          <a:ln cap="flat" w="9525">
            <a:solidFill>
              <a:srgbClr val="FFFFFF"/>
            </a:solidFill>
            <a:prstDash val="solid"/>
            <a:headEnd type="none" len="sm" w="sm"/>
            <a:tailEnd type="none" len="sm" w="sm"/>
          </a:ln>
        </p:spPr>
      </p:sp>
      <p:grpSp>
        <p:nvGrpSpPr>
          <p:cNvPr name="Group 4" id="4"/>
          <p:cNvGrpSpPr/>
          <p:nvPr/>
        </p:nvGrpSpPr>
        <p:grpSpPr>
          <a:xfrm rot="0">
            <a:off x="11854633" y="1918189"/>
            <a:ext cx="6433367" cy="2623143"/>
            <a:chOff x="0" y="0"/>
            <a:chExt cx="8577823" cy="3497524"/>
          </a:xfrm>
        </p:grpSpPr>
        <p:pic>
          <p:nvPicPr>
            <p:cNvPr name="Picture 5" id="5"/>
            <p:cNvPicPr>
              <a:picLocks noChangeAspect="true"/>
            </p:cNvPicPr>
            <p:nvPr/>
          </p:nvPicPr>
          <p:blipFill>
            <a:blip r:embed="rId2"/>
            <a:srcRect l="-25046" t="29612" r="-25046" b="29612"/>
            <a:stretch>
              <a:fillRect/>
            </a:stretch>
          </p:blipFill>
          <p:spPr>
            <a:xfrm flipH="false" flipV="false">
              <a:off x="0" y="0"/>
              <a:ext cx="8577823" cy="3497524"/>
            </a:xfrm>
            <a:prstGeom prst="rect">
              <a:avLst/>
            </a:prstGeom>
          </p:spPr>
        </p:pic>
      </p:grpSp>
      <p:sp>
        <p:nvSpPr>
          <p:cNvPr name="Freeform 6" id="6"/>
          <p:cNvSpPr/>
          <p:nvPr/>
        </p:nvSpPr>
        <p:spPr>
          <a:xfrm flipH="false" flipV="false" rot="5400000">
            <a:off x="14114517" y="970591"/>
            <a:ext cx="1643534" cy="4646032"/>
          </a:xfrm>
          <a:custGeom>
            <a:avLst/>
            <a:gdLst/>
            <a:ahLst/>
            <a:cxnLst/>
            <a:rect r="r" b="b" t="t" l="l"/>
            <a:pathLst>
              <a:path h="4646032" w="1643534">
                <a:moveTo>
                  <a:pt x="0" y="0"/>
                </a:moveTo>
                <a:lnTo>
                  <a:pt x="1643534" y="0"/>
                </a:lnTo>
                <a:lnTo>
                  <a:pt x="1643534" y="4646032"/>
                </a:lnTo>
                <a:lnTo>
                  <a:pt x="0" y="46460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2700000">
            <a:off x="991186" y="786214"/>
            <a:ext cx="515502" cy="515502"/>
          </a:xfrm>
          <a:custGeom>
            <a:avLst/>
            <a:gdLst/>
            <a:ahLst/>
            <a:cxnLst/>
            <a:rect r="r" b="b" t="t" l="l"/>
            <a:pathLst>
              <a:path h="515502" w="515502">
                <a:moveTo>
                  <a:pt x="0" y="0"/>
                </a:moveTo>
                <a:lnTo>
                  <a:pt x="515501" y="0"/>
                </a:lnTo>
                <a:lnTo>
                  <a:pt x="515501" y="515502"/>
                </a:lnTo>
                <a:lnTo>
                  <a:pt x="0" y="5155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2700000">
            <a:off x="1477652" y="786214"/>
            <a:ext cx="515502" cy="515502"/>
          </a:xfrm>
          <a:custGeom>
            <a:avLst/>
            <a:gdLst/>
            <a:ahLst/>
            <a:cxnLst/>
            <a:rect r="r" b="b" t="t" l="l"/>
            <a:pathLst>
              <a:path h="515502" w="515502">
                <a:moveTo>
                  <a:pt x="0" y="0"/>
                </a:moveTo>
                <a:lnTo>
                  <a:pt x="515502" y="0"/>
                </a:lnTo>
                <a:lnTo>
                  <a:pt x="515502" y="515502"/>
                </a:lnTo>
                <a:lnTo>
                  <a:pt x="0" y="5155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2700000">
            <a:off x="1964119" y="786214"/>
            <a:ext cx="515502" cy="515502"/>
          </a:xfrm>
          <a:custGeom>
            <a:avLst/>
            <a:gdLst/>
            <a:ahLst/>
            <a:cxnLst/>
            <a:rect r="r" b="b" t="t" l="l"/>
            <a:pathLst>
              <a:path h="515502" w="515502">
                <a:moveTo>
                  <a:pt x="0" y="0"/>
                </a:moveTo>
                <a:lnTo>
                  <a:pt x="515502" y="0"/>
                </a:lnTo>
                <a:lnTo>
                  <a:pt x="515502" y="515502"/>
                </a:lnTo>
                <a:lnTo>
                  <a:pt x="0" y="5155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16816050" y="9036675"/>
            <a:ext cx="443250" cy="4432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3" id="13"/>
          <p:cNvGrpSpPr/>
          <p:nvPr/>
        </p:nvGrpSpPr>
        <p:grpSpPr>
          <a:xfrm rot="0">
            <a:off x="16223351" y="9036675"/>
            <a:ext cx="443250" cy="4432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6" id="16"/>
          <p:cNvGrpSpPr/>
          <p:nvPr/>
        </p:nvGrpSpPr>
        <p:grpSpPr>
          <a:xfrm rot="0">
            <a:off x="15627701" y="9036675"/>
            <a:ext cx="443250" cy="44325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19" id="19"/>
          <p:cNvSpPr/>
          <p:nvPr/>
        </p:nvSpPr>
        <p:spPr>
          <a:xfrm flipH="false" flipV="false" rot="0">
            <a:off x="-654460" y="-7309229"/>
            <a:ext cx="21205673" cy="21205673"/>
          </a:xfrm>
          <a:custGeom>
            <a:avLst/>
            <a:gdLst/>
            <a:ahLst/>
            <a:cxnLst/>
            <a:rect r="r" b="b" t="t" l="l"/>
            <a:pathLst>
              <a:path h="21205673" w="21205673">
                <a:moveTo>
                  <a:pt x="0" y="0"/>
                </a:moveTo>
                <a:lnTo>
                  <a:pt x="21205672" y="0"/>
                </a:lnTo>
                <a:lnTo>
                  <a:pt x="21205672" y="21205672"/>
                </a:lnTo>
                <a:lnTo>
                  <a:pt x="0" y="212056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1028700" y="2302777"/>
            <a:ext cx="10231468" cy="1089850"/>
          </a:xfrm>
          <a:prstGeom prst="rect">
            <a:avLst/>
          </a:prstGeom>
        </p:spPr>
        <p:txBody>
          <a:bodyPr anchor="t" rtlCol="false" tIns="0" lIns="0" bIns="0" rIns="0">
            <a:spAutoFit/>
          </a:bodyPr>
          <a:lstStyle/>
          <a:p>
            <a:pPr marL="0" indent="0" lvl="0">
              <a:lnSpc>
                <a:spcPts val="7793"/>
              </a:lnSpc>
            </a:pPr>
            <a:r>
              <a:rPr lang="en-US" sz="7793">
                <a:solidFill>
                  <a:srgbClr val="FFFFFF"/>
                </a:solidFill>
                <a:latin typeface="Helios Extended Bold"/>
              </a:rPr>
              <a:t>HIGHLIGHTS:</a:t>
            </a:r>
          </a:p>
        </p:txBody>
      </p:sp>
      <p:sp>
        <p:nvSpPr>
          <p:cNvPr name="TextBox 21" id="21"/>
          <p:cNvSpPr txBox="true"/>
          <p:nvPr/>
        </p:nvSpPr>
        <p:spPr>
          <a:xfrm rot="0">
            <a:off x="6697507" y="6208487"/>
            <a:ext cx="4126103" cy="648971"/>
          </a:xfrm>
          <a:prstGeom prst="rect">
            <a:avLst/>
          </a:prstGeom>
        </p:spPr>
        <p:txBody>
          <a:bodyPr anchor="t" rtlCol="false" tIns="0" lIns="0" bIns="0" rIns="0">
            <a:spAutoFit/>
          </a:bodyPr>
          <a:lstStyle/>
          <a:p>
            <a:pPr marL="0" indent="0" lvl="0">
              <a:lnSpc>
                <a:spcPts val="5179"/>
              </a:lnSpc>
              <a:spcBef>
                <a:spcPct val="0"/>
              </a:spcBef>
            </a:pPr>
            <a:r>
              <a:rPr lang="en-US" sz="3699">
                <a:solidFill>
                  <a:srgbClr val="FFFFFF"/>
                </a:solidFill>
                <a:latin typeface="Helios Bold"/>
              </a:rPr>
              <a:t>COMPATIBILITY</a:t>
            </a:r>
          </a:p>
        </p:txBody>
      </p:sp>
      <p:sp>
        <p:nvSpPr>
          <p:cNvPr name="TextBox 22" id="22"/>
          <p:cNvSpPr txBox="true"/>
          <p:nvPr/>
        </p:nvSpPr>
        <p:spPr>
          <a:xfrm rot="0">
            <a:off x="11854633" y="6208487"/>
            <a:ext cx="4126103" cy="648971"/>
          </a:xfrm>
          <a:prstGeom prst="rect">
            <a:avLst/>
          </a:prstGeom>
        </p:spPr>
        <p:txBody>
          <a:bodyPr anchor="t" rtlCol="false" tIns="0" lIns="0" bIns="0" rIns="0">
            <a:spAutoFit/>
          </a:bodyPr>
          <a:lstStyle/>
          <a:p>
            <a:pPr marL="0" indent="0" lvl="0">
              <a:lnSpc>
                <a:spcPts val="5179"/>
              </a:lnSpc>
              <a:spcBef>
                <a:spcPct val="0"/>
              </a:spcBef>
            </a:pPr>
            <a:r>
              <a:rPr lang="en-US" sz="3699">
                <a:solidFill>
                  <a:srgbClr val="FFFFFF"/>
                </a:solidFill>
                <a:latin typeface="Helios Bold"/>
              </a:rPr>
              <a:t>ACCURACY</a:t>
            </a:r>
          </a:p>
        </p:txBody>
      </p:sp>
      <p:sp>
        <p:nvSpPr>
          <p:cNvPr name="TextBox 23" id="23"/>
          <p:cNvSpPr txBox="true"/>
          <p:nvPr/>
        </p:nvSpPr>
        <p:spPr>
          <a:xfrm rot="0">
            <a:off x="11414160" y="6237062"/>
            <a:ext cx="440473" cy="365863"/>
          </a:xfrm>
          <a:prstGeom prst="rect">
            <a:avLst/>
          </a:prstGeom>
        </p:spPr>
        <p:txBody>
          <a:bodyPr anchor="t" rtlCol="false" tIns="0" lIns="0" bIns="0" rIns="0">
            <a:spAutoFit/>
          </a:bodyPr>
          <a:lstStyle/>
          <a:p>
            <a:pPr marL="0" indent="0" lvl="0">
              <a:lnSpc>
                <a:spcPts val="2801"/>
              </a:lnSpc>
              <a:spcBef>
                <a:spcPct val="0"/>
              </a:spcBef>
            </a:pPr>
            <a:r>
              <a:rPr lang="en-US" sz="2000">
                <a:solidFill>
                  <a:srgbClr val="FFFFFF"/>
                </a:solidFill>
                <a:latin typeface="Helios Bold"/>
              </a:rPr>
              <a:t>03</a:t>
            </a:r>
          </a:p>
        </p:txBody>
      </p:sp>
      <p:sp>
        <p:nvSpPr>
          <p:cNvPr name="TextBox 24" id="24"/>
          <p:cNvSpPr txBox="true"/>
          <p:nvPr/>
        </p:nvSpPr>
        <p:spPr>
          <a:xfrm rot="0">
            <a:off x="1469173" y="6208487"/>
            <a:ext cx="4197303" cy="648971"/>
          </a:xfrm>
          <a:prstGeom prst="rect">
            <a:avLst/>
          </a:prstGeom>
        </p:spPr>
        <p:txBody>
          <a:bodyPr anchor="t" rtlCol="false" tIns="0" lIns="0" bIns="0" rIns="0">
            <a:spAutoFit/>
          </a:bodyPr>
          <a:lstStyle/>
          <a:p>
            <a:pPr marL="0" indent="0" lvl="0">
              <a:lnSpc>
                <a:spcPts val="5179"/>
              </a:lnSpc>
              <a:spcBef>
                <a:spcPct val="0"/>
              </a:spcBef>
            </a:pPr>
            <a:r>
              <a:rPr lang="en-US" sz="3699">
                <a:solidFill>
                  <a:srgbClr val="FFFFFF"/>
                </a:solidFill>
                <a:latin typeface="Helios Bold"/>
              </a:rPr>
              <a:t>UPRISING</a:t>
            </a:r>
          </a:p>
        </p:txBody>
      </p:sp>
      <p:sp>
        <p:nvSpPr>
          <p:cNvPr name="TextBox 25" id="25"/>
          <p:cNvSpPr txBox="true"/>
          <p:nvPr/>
        </p:nvSpPr>
        <p:spPr>
          <a:xfrm rot="0">
            <a:off x="1028700" y="6237062"/>
            <a:ext cx="440473" cy="365863"/>
          </a:xfrm>
          <a:prstGeom prst="rect">
            <a:avLst/>
          </a:prstGeom>
        </p:spPr>
        <p:txBody>
          <a:bodyPr anchor="t" rtlCol="false" tIns="0" lIns="0" bIns="0" rIns="0">
            <a:spAutoFit/>
          </a:bodyPr>
          <a:lstStyle/>
          <a:p>
            <a:pPr marL="0" indent="0" lvl="0">
              <a:lnSpc>
                <a:spcPts val="2801"/>
              </a:lnSpc>
              <a:spcBef>
                <a:spcPct val="0"/>
              </a:spcBef>
            </a:pPr>
            <a:r>
              <a:rPr lang="en-US" sz="2000">
                <a:solidFill>
                  <a:srgbClr val="FFFFFF"/>
                </a:solidFill>
                <a:latin typeface="Helios Bold"/>
              </a:rPr>
              <a:t>01</a:t>
            </a:r>
          </a:p>
        </p:txBody>
      </p:sp>
      <p:sp>
        <p:nvSpPr>
          <p:cNvPr name="TextBox 26" id="26"/>
          <p:cNvSpPr txBox="true"/>
          <p:nvPr/>
        </p:nvSpPr>
        <p:spPr>
          <a:xfrm rot="0">
            <a:off x="6257034" y="6237062"/>
            <a:ext cx="440473" cy="365863"/>
          </a:xfrm>
          <a:prstGeom prst="rect">
            <a:avLst/>
          </a:prstGeom>
        </p:spPr>
        <p:txBody>
          <a:bodyPr anchor="t" rtlCol="false" tIns="0" lIns="0" bIns="0" rIns="0">
            <a:spAutoFit/>
          </a:bodyPr>
          <a:lstStyle/>
          <a:p>
            <a:pPr marL="0" indent="0" lvl="0">
              <a:lnSpc>
                <a:spcPts val="2801"/>
              </a:lnSpc>
              <a:spcBef>
                <a:spcPct val="0"/>
              </a:spcBef>
            </a:pPr>
            <a:r>
              <a:rPr lang="en-US" sz="2000">
                <a:solidFill>
                  <a:srgbClr val="FFFFFF"/>
                </a:solidFill>
                <a:latin typeface="Helios Bold"/>
              </a:rPr>
              <a:t>02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141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0933008" y="1915702"/>
            <a:ext cx="6537727" cy="6426548"/>
          </a:xfrm>
          <a:prstGeom prst="rect">
            <a:avLst/>
          </a:prstGeom>
        </p:spPr>
      </p:pic>
      <p:sp>
        <p:nvSpPr>
          <p:cNvPr name="Freeform 3" id="3"/>
          <p:cNvSpPr/>
          <p:nvPr/>
        </p:nvSpPr>
        <p:spPr>
          <a:xfrm flipH="false" flipV="false" rot="0">
            <a:off x="1028700" y="779133"/>
            <a:ext cx="499134" cy="499134"/>
          </a:xfrm>
          <a:custGeom>
            <a:avLst/>
            <a:gdLst/>
            <a:ahLst/>
            <a:cxnLst/>
            <a:rect r="r" b="b" t="t" l="l"/>
            <a:pathLst>
              <a:path h="499134" w="499134">
                <a:moveTo>
                  <a:pt x="0" y="0"/>
                </a:moveTo>
                <a:lnTo>
                  <a:pt x="499134" y="0"/>
                </a:lnTo>
                <a:lnTo>
                  <a:pt x="499134" y="499134"/>
                </a:lnTo>
                <a:lnTo>
                  <a:pt x="0" y="4991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5580" y="779133"/>
            <a:ext cx="499134" cy="499134"/>
          </a:xfrm>
          <a:custGeom>
            <a:avLst/>
            <a:gdLst/>
            <a:ahLst/>
            <a:cxnLst/>
            <a:rect r="r" b="b" t="t" l="l"/>
            <a:pathLst>
              <a:path h="499134" w="499134">
                <a:moveTo>
                  <a:pt x="0" y="0"/>
                </a:moveTo>
                <a:lnTo>
                  <a:pt x="499134" y="0"/>
                </a:lnTo>
                <a:lnTo>
                  <a:pt x="499134" y="499134"/>
                </a:lnTo>
                <a:lnTo>
                  <a:pt x="0" y="4991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244630" y="779133"/>
            <a:ext cx="499134" cy="499134"/>
          </a:xfrm>
          <a:custGeom>
            <a:avLst/>
            <a:gdLst/>
            <a:ahLst/>
            <a:cxnLst/>
            <a:rect r="r" b="b" t="t" l="l"/>
            <a:pathLst>
              <a:path h="499134" w="499134">
                <a:moveTo>
                  <a:pt x="0" y="0"/>
                </a:moveTo>
                <a:lnTo>
                  <a:pt x="499133" y="0"/>
                </a:lnTo>
                <a:lnTo>
                  <a:pt x="499133" y="499134"/>
                </a:lnTo>
                <a:lnTo>
                  <a:pt x="0" y="4991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735400" y="9008733"/>
            <a:ext cx="523900" cy="499134"/>
          </a:xfrm>
          <a:custGeom>
            <a:avLst/>
            <a:gdLst/>
            <a:ahLst/>
            <a:cxnLst/>
            <a:rect r="r" b="b" t="t" l="l"/>
            <a:pathLst>
              <a:path h="499134" w="523900">
                <a:moveTo>
                  <a:pt x="0" y="0"/>
                </a:moveTo>
                <a:lnTo>
                  <a:pt x="523900" y="0"/>
                </a:lnTo>
                <a:lnTo>
                  <a:pt x="523900" y="499134"/>
                </a:lnTo>
                <a:lnTo>
                  <a:pt x="0" y="4991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112305" y="9008733"/>
            <a:ext cx="523900" cy="499134"/>
          </a:xfrm>
          <a:custGeom>
            <a:avLst/>
            <a:gdLst/>
            <a:ahLst/>
            <a:cxnLst/>
            <a:rect r="r" b="b" t="t" l="l"/>
            <a:pathLst>
              <a:path h="499134" w="523900">
                <a:moveTo>
                  <a:pt x="0" y="0"/>
                </a:moveTo>
                <a:lnTo>
                  <a:pt x="523900" y="0"/>
                </a:lnTo>
                <a:lnTo>
                  <a:pt x="523900" y="499134"/>
                </a:lnTo>
                <a:lnTo>
                  <a:pt x="0" y="4991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5493156" y="9008733"/>
            <a:ext cx="523900" cy="499134"/>
          </a:xfrm>
          <a:custGeom>
            <a:avLst/>
            <a:gdLst/>
            <a:ahLst/>
            <a:cxnLst/>
            <a:rect r="r" b="b" t="t" l="l"/>
            <a:pathLst>
              <a:path h="499134" w="523900">
                <a:moveTo>
                  <a:pt x="0" y="0"/>
                </a:moveTo>
                <a:lnTo>
                  <a:pt x="523899" y="0"/>
                </a:lnTo>
                <a:lnTo>
                  <a:pt x="523899" y="499134"/>
                </a:lnTo>
                <a:lnTo>
                  <a:pt x="0" y="4991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028700" y="2804889"/>
            <a:ext cx="6928392" cy="3395999"/>
          </a:xfrm>
          <a:prstGeom prst="rect">
            <a:avLst/>
          </a:prstGeom>
        </p:spPr>
        <p:txBody>
          <a:bodyPr anchor="t" rtlCol="false" tIns="0" lIns="0" bIns="0" rIns="0">
            <a:spAutoFit/>
          </a:bodyPr>
          <a:lstStyle/>
          <a:p>
            <a:pPr algn="l" marL="0" indent="0" lvl="0">
              <a:lnSpc>
                <a:spcPts val="6575"/>
              </a:lnSpc>
            </a:pPr>
            <a:r>
              <a:rPr lang="en-US" sz="6575">
                <a:solidFill>
                  <a:srgbClr val="FFFFFF"/>
                </a:solidFill>
                <a:latin typeface="Helios Extended Bold"/>
              </a:rPr>
              <a:t>DATA ANALYSIS OF OUR APPLICATION</a:t>
            </a:r>
          </a:p>
        </p:txBody>
      </p:sp>
      <p:sp>
        <p:nvSpPr>
          <p:cNvPr name="TextBox 10" id="10"/>
          <p:cNvSpPr txBox="true"/>
          <p:nvPr/>
        </p:nvSpPr>
        <p:spPr>
          <a:xfrm rot="0">
            <a:off x="1028700" y="6166975"/>
            <a:ext cx="6928392" cy="824865"/>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FFFFFF"/>
                </a:solidFill>
                <a:latin typeface="Inter Bold"/>
              </a:rPr>
              <a:t>Our deep fake detection app has an accuracy of 99.3030%</a:t>
            </a:r>
          </a:p>
        </p:txBody>
      </p:sp>
      <p:sp>
        <p:nvSpPr>
          <p:cNvPr name="AutoShape 11" id="11"/>
          <p:cNvSpPr/>
          <p:nvPr/>
        </p:nvSpPr>
        <p:spPr>
          <a:xfrm>
            <a:off x="3158315" y="1023938"/>
            <a:ext cx="1900780" cy="0"/>
          </a:xfrm>
          <a:prstGeom prst="line">
            <a:avLst/>
          </a:prstGeom>
          <a:ln cap="flat" w="9525">
            <a:solidFill>
              <a:srgbClr val="FFFFFF"/>
            </a:solidFill>
            <a:prstDash val="solid"/>
            <a:headEnd type="none" len="sm" w="sm"/>
            <a:tailEnd type="none" len="sm" w="sm"/>
          </a:ln>
        </p:spPr>
      </p:sp>
      <p:sp>
        <p:nvSpPr>
          <p:cNvPr name="AutoShape 12" id="12"/>
          <p:cNvSpPr/>
          <p:nvPr/>
        </p:nvSpPr>
        <p:spPr>
          <a:xfrm>
            <a:off x="13248062" y="9263063"/>
            <a:ext cx="1900780" cy="0"/>
          </a:xfrm>
          <a:prstGeom prst="line">
            <a:avLst/>
          </a:prstGeom>
          <a:ln cap="flat" w="9525">
            <a:solidFill>
              <a:srgbClr val="FFFFFF"/>
            </a:solidFill>
            <a:prstDash val="solid"/>
            <a:headEnd type="none" len="sm" w="sm"/>
            <a:tailEnd type="none" len="sm" w="sm"/>
          </a:ln>
        </p:spPr>
      </p:sp>
      <p:sp>
        <p:nvSpPr>
          <p:cNvPr name="TextBox 13" id="13"/>
          <p:cNvSpPr txBox="true"/>
          <p:nvPr/>
        </p:nvSpPr>
        <p:spPr>
          <a:xfrm rot="0">
            <a:off x="13248035" y="8196458"/>
            <a:ext cx="2324913" cy="451356"/>
          </a:xfrm>
          <a:prstGeom prst="rect">
            <a:avLst/>
          </a:prstGeom>
        </p:spPr>
        <p:txBody>
          <a:bodyPr anchor="t" rtlCol="false" tIns="0" lIns="0" bIns="0" rIns="0">
            <a:spAutoFit/>
          </a:bodyPr>
          <a:lstStyle/>
          <a:p>
            <a:pPr algn="ctr">
              <a:lnSpc>
                <a:spcPts val="3220"/>
              </a:lnSpc>
              <a:spcBef>
                <a:spcPct val="0"/>
              </a:spcBef>
            </a:pPr>
            <a:r>
              <a:rPr lang="en-US" sz="3220">
                <a:solidFill>
                  <a:srgbClr val="FFFFFF"/>
                </a:solidFill>
                <a:latin typeface="Helios Extended Bold"/>
              </a:rPr>
              <a:t>99.3030%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1418"/>
        </a:solidFill>
      </p:bgPr>
    </p:bg>
    <p:spTree>
      <p:nvGrpSpPr>
        <p:cNvPr id="1" name=""/>
        <p:cNvGrpSpPr/>
        <p:nvPr/>
      </p:nvGrpSpPr>
      <p:grpSpPr>
        <a:xfrm>
          <a:off x="0" y="0"/>
          <a:ext cx="0" cy="0"/>
          <a:chOff x="0" y="0"/>
          <a:chExt cx="0" cy="0"/>
        </a:xfrm>
      </p:grpSpPr>
      <p:grpSp>
        <p:nvGrpSpPr>
          <p:cNvPr name="Group 2" id="2"/>
          <p:cNvGrpSpPr/>
          <p:nvPr/>
        </p:nvGrpSpPr>
        <p:grpSpPr>
          <a:xfrm rot="0">
            <a:off x="1557235" y="1442510"/>
            <a:ext cx="7677999" cy="4950122"/>
            <a:chOff x="0" y="0"/>
            <a:chExt cx="2517168" cy="1622856"/>
          </a:xfrm>
        </p:grpSpPr>
        <p:sp>
          <p:nvSpPr>
            <p:cNvPr name="Freeform 3" id="3"/>
            <p:cNvSpPr/>
            <p:nvPr/>
          </p:nvSpPr>
          <p:spPr>
            <a:xfrm flipH="false" flipV="false" rot="0">
              <a:off x="0" y="0"/>
              <a:ext cx="2517168" cy="1622856"/>
            </a:xfrm>
            <a:custGeom>
              <a:avLst/>
              <a:gdLst/>
              <a:ahLst/>
              <a:cxnLst/>
              <a:rect r="r" b="b" t="t" l="l"/>
              <a:pathLst>
                <a:path h="1622856" w="2517168">
                  <a:moveTo>
                    <a:pt x="0" y="0"/>
                  </a:moveTo>
                  <a:lnTo>
                    <a:pt x="2517168" y="0"/>
                  </a:lnTo>
                  <a:lnTo>
                    <a:pt x="2517168" y="1622856"/>
                  </a:lnTo>
                  <a:lnTo>
                    <a:pt x="0" y="1622856"/>
                  </a:lnTo>
                  <a:close/>
                </a:path>
              </a:pathLst>
            </a:custGeom>
            <a:solidFill>
              <a:srgbClr val="000000">
                <a:alpha val="0"/>
              </a:srgbClr>
            </a:solidFill>
            <a:ln w="9525" cap="sq">
              <a:solidFill>
                <a:srgbClr val="FFFFFF"/>
              </a:solidFill>
              <a:prstDash val="solid"/>
              <a:miter/>
            </a:ln>
          </p:spPr>
        </p:sp>
        <p:sp>
          <p:nvSpPr>
            <p:cNvPr name="TextBox 4" id="4"/>
            <p:cNvSpPr txBox="true"/>
            <p:nvPr/>
          </p:nvSpPr>
          <p:spPr>
            <a:xfrm>
              <a:off x="0" y="-47625"/>
              <a:ext cx="2517168" cy="1670481"/>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9052761" y="3894368"/>
            <a:ext cx="7677999" cy="4950122"/>
            <a:chOff x="0" y="0"/>
            <a:chExt cx="2517168" cy="1622856"/>
          </a:xfrm>
        </p:grpSpPr>
        <p:sp>
          <p:nvSpPr>
            <p:cNvPr name="Freeform 6" id="6"/>
            <p:cNvSpPr/>
            <p:nvPr/>
          </p:nvSpPr>
          <p:spPr>
            <a:xfrm flipH="false" flipV="false" rot="0">
              <a:off x="0" y="0"/>
              <a:ext cx="2517168" cy="1622856"/>
            </a:xfrm>
            <a:custGeom>
              <a:avLst/>
              <a:gdLst/>
              <a:ahLst/>
              <a:cxnLst/>
              <a:rect r="r" b="b" t="t" l="l"/>
              <a:pathLst>
                <a:path h="1622856" w="2517168">
                  <a:moveTo>
                    <a:pt x="0" y="0"/>
                  </a:moveTo>
                  <a:lnTo>
                    <a:pt x="2517168" y="0"/>
                  </a:lnTo>
                  <a:lnTo>
                    <a:pt x="2517168" y="1622856"/>
                  </a:lnTo>
                  <a:lnTo>
                    <a:pt x="0" y="1622856"/>
                  </a:lnTo>
                  <a:close/>
                </a:path>
              </a:pathLst>
            </a:custGeom>
            <a:solidFill>
              <a:srgbClr val="000000">
                <a:alpha val="0"/>
              </a:srgbClr>
            </a:solidFill>
            <a:ln w="9525" cap="sq">
              <a:solidFill>
                <a:srgbClr val="FFFFFF"/>
              </a:solidFill>
              <a:prstDash val="solid"/>
              <a:miter/>
            </a:ln>
          </p:spPr>
        </p:sp>
        <p:sp>
          <p:nvSpPr>
            <p:cNvPr name="TextBox 7" id="7"/>
            <p:cNvSpPr txBox="true"/>
            <p:nvPr/>
          </p:nvSpPr>
          <p:spPr>
            <a:xfrm>
              <a:off x="0" y="-47625"/>
              <a:ext cx="2517168" cy="1670481"/>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985291" y="1763413"/>
            <a:ext cx="6821888" cy="4308316"/>
            <a:chOff x="0" y="0"/>
            <a:chExt cx="9095851" cy="5744421"/>
          </a:xfrm>
        </p:grpSpPr>
        <p:pic>
          <p:nvPicPr>
            <p:cNvPr name="Picture 9" id="9"/>
            <p:cNvPicPr>
              <a:picLocks noChangeAspect="true"/>
            </p:cNvPicPr>
            <p:nvPr/>
          </p:nvPicPr>
          <p:blipFill>
            <a:blip r:embed="rId2"/>
            <a:srcRect l="5466" t="0" r="5466" b="0"/>
            <a:stretch>
              <a:fillRect/>
            </a:stretch>
          </p:blipFill>
          <p:spPr>
            <a:xfrm flipH="false" flipV="false">
              <a:off x="0" y="0"/>
              <a:ext cx="9095851" cy="5744421"/>
            </a:xfrm>
            <a:prstGeom prst="rect">
              <a:avLst/>
            </a:prstGeom>
          </p:spPr>
        </p:pic>
      </p:grpSp>
      <p:grpSp>
        <p:nvGrpSpPr>
          <p:cNvPr name="Group 10" id="10"/>
          <p:cNvGrpSpPr/>
          <p:nvPr/>
        </p:nvGrpSpPr>
        <p:grpSpPr>
          <a:xfrm rot="0">
            <a:off x="9480816" y="4215271"/>
            <a:ext cx="6821888" cy="4308316"/>
            <a:chOff x="0" y="0"/>
            <a:chExt cx="9095851" cy="5744421"/>
          </a:xfrm>
        </p:grpSpPr>
        <p:pic>
          <p:nvPicPr>
            <p:cNvPr name="Picture 11" id="11"/>
            <p:cNvPicPr>
              <a:picLocks noChangeAspect="true"/>
            </p:cNvPicPr>
            <p:nvPr/>
          </p:nvPicPr>
          <p:blipFill>
            <a:blip r:embed="rId3"/>
            <a:srcRect l="5466" t="0" r="5466" b="0"/>
            <a:stretch>
              <a:fillRect/>
            </a:stretch>
          </p:blipFill>
          <p:spPr>
            <a:xfrm flipH="false" flipV="false">
              <a:off x="0" y="0"/>
              <a:ext cx="9095851" cy="5744421"/>
            </a:xfrm>
            <a:prstGeom prst="rect">
              <a:avLst/>
            </a:prstGeom>
          </p:spPr>
        </p:pic>
      </p:grpSp>
      <p:sp>
        <p:nvSpPr>
          <p:cNvPr name="AutoShape 12" id="12"/>
          <p:cNvSpPr/>
          <p:nvPr/>
        </p:nvSpPr>
        <p:spPr>
          <a:xfrm flipV="true">
            <a:off x="11309847" y="3453037"/>
            <a:ext cx="5420913" cy="5069"/>
          </a:xfrm>
          <a:prstGeom prst="line">
            <a:avLst/>
          </a:prstGeom>
          <a:ln cap="flat" w="9525">
            <a:solidFill>
              <a:srgbClr val="FFFFFF"/>
            </a:solidFill>
            <a:prstDash val="solid"/>
            <a:headEnd type="none" len="sm" w="sm"/>
            <a:tailEnd type="none" len="sm" w="sm"/>
          </a:ln>
        </p:spPr>
      </p:sp>
      <p:sp>
        <p:nvSpPr>
          <p:cNvPr name="AutoShape 13" id="13"/>
          <p:cNvSpPr/>
          <p:nvPr/>
        </p:nvSpPr>
        <p:spPr>
          <a:xfrm>
            <a:off x="1557235" y="6791284"/>
            <a:ext cx="5558673" cy="0"/>
          </a:xfrm>
          <a:prstGeom prst="line">
            <a:avLst/>
          </a:prstGeom>
          <a:ln cap="flat" w="9525">
            <a:solidFill>
              <a:srgbClr val="FFFFFF"/>
            </a:solidFill>
            <a:prstDash val="solid"/>
            <a:headEnd type="none" len="sm" w="sm"/>
            <a:tailEnd type="none" len="sm" w="sm"/>
          </a:ln>
        </p:spPr>
      </p:sp>
      <p:sp>
        <p:nvSpPr>
          <p:cNvPr name="Freeform 14" id="14"/>
          <p:cNvSpPr/>
          <p:nvPr/>
        </p:nvSpPr>
        <p:spPr>
          <a:xfrm flipH="false" flipV="false" rot="0">
            <a:off x="7594331" y="6643728"/>
            <a:ext cx="1068183" cy="295111"/>
          </a:xfrm>
          <a:custGeom>
            <a:avLst/>
            <a:gdLst/>
            <a:ahLst/>
            <a:cxnLst/>
            <a:rect r="r" b="b" t="t" l="l"/>
            <a:pathLst>
              <a:path h="295111" w="1068183">
                <a:moveTo>
                  <a:pt x="0" y="0"/>
                </a:moveTo>
                <a:lnTo>
                  <a:pt x="1068183" y="0"/>
                </a:lnTo>
                <a:lnTo>
                  <a:pt x="1068183" y="295111"/>
                </a:lnTo>
                <a:lnTo>
                  <a:pt x="0" y="295111"/>
                </a:lnTo>
                <a:lnTo>
                  <a:pt x="0" y="0"/>
                </a:lnTo>
                <a:close/>
              </a:path>
            </a:pathLst>
          </a:custGeom>
          <a:blipFill>
            <a:blip r:embed="rId4">
              <a:extLst>
                <a:ext uri="{96DAC541-7B7A-43D3-8B79-37D633B846F1}">
                  <asvg:svgBlip xmlns:asvg="http://schemas.microsoft.com/office/drawing/2016/SVG/main" r:embed="rId5"/>
                </a:ext>
              </a:extLst>
            </a:blip>
            <a:stretch>
              <a:fillRect l="-171029" t="0" r="0" b="-818477"/>
            </a:stretch>
          </a:blipFill>
        </p:spPr>
      </p:sp>
      <p:sp>
        <p:nvSpPr>
          <p:cNvPr name="Freeform 15" id="15"/>
          <p:cNvSpPr/>
          <p:nvPr/>
        </p:nvSpPr>
        <p:spPr>
          <a:xfrm flipH="false" flipV="false" rot="-5400000">
            <a:off x="10122033" y="2836762"/>
            <a:ext cx="308137" cy="1232550"/>
          </a:xfrm>
          <a:custGeom>
            <a:avLst/>
            <a:gdLst/>
            <a:ahLst/>
            <a:cxnLst/>
            <a:rect r="r" b="b" t="t" l="l"/>
            <a:pathLst>
              <a:path h="1232550" w="308137">
                <a:moveTo>
                  <a:pt x="0" y="0"/>
                </a:moveTo>
                <a:lnTo>
                  <a:pt x="308137" y="0"/>
                </a:lnTo>
                <a:lnTo>
                  <a:pt x="308137" y="1232550"/>
                </a:lnTo>
                <a:lnTo>
                  <a:pt x="0" y="12325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744961" y="-1210974"/>
            <a:ext cx="4149571" cy="4818080"/>
          </a:xfrm>
          <a:custGeom>
            <a:avLst/>
            <a:gdLst/>
            <a:ahLst/>
            <a:cxnLst/>
            <a:rect r="r" b="b" t="t" l="l"/>
            <a:pathLst>
              <a:path h="4818080" w="4149571">
                <a:moveTo>
                  <a:pt x="0" y="0"/>
                </a:moveTo>
                <a:lnTo>
                  <a:pt x="4149571" y="0"/>
                </a:lnTo>
                <a:lnTo>
                  <a:pt x="4149571" y="4818080"/>
                </a:lnTo>
                <a:lnTo>
                  <a:pt x="0" y="4818080"/>
                </a:lnTo>
                <a:lnTo>
                  <a:pt x="0" y="0"/>
                </a:lnTo>
                <a:close/>
              </a:path>
            </a:pathLst>
          </a:custGeom>
          <a:blipFill>
            <a:blip r:embed="rId8"/>
            <a:stretch>
              <a:fillRect l="0" t="0" r="0" b="0"/>
            </a:stretch>
          </a:blipFill>
        </p:spPr>
      </p:sp>
      <p:sp>
        <p:nvSpPr>
          <p:cNvPr name="Freeform 17" id="17"/>
          <p:cNvSpPr/>
          <p:nvPr/>
        </p:nvSpPr>
        <p:spPr>
          <a:xfrm flipH="false" flipV="true" rot="0">
            <a:off x="15572812" y="7147238"/>
            <a:ext cx="3636305" cy="4222124"/>
          </a:xfrm>
          <a:custGeom>
            <a:avLst/>
            <a:gdLst/>
            <a:ahLst/>
            <a:cxnLst/>
            <a:rect r="r" b="b" t="t" l="l"/>
            <a:pathLst>
              <a:path h="4222124" w="3636305">
                <a:moveTo>
                  <a:pt x="0" y="4222124"/>
                </a:moveTo>
                <a:lnTo>
                  <a:pt x="3636305" y="4222124"/>
                </a:lnTo>
                <a:lnTo>
                  <a:pt x="3636305" y="0"/>
                </a:lnTo>
                <a:lnTo>
                  <a:pt x="0" y="0"/>
                </a:lnTo>
                <a:lnTo>
                  <a:pt x="0" y="4222124"/>
                </a:lnTo>
                <a:close/>
              </a:path>
            </a:pathLst>
          </a:custGeom>
          <a:blipFill>
            <a:blip r:embed="rId8"/>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1418"/>
        </a:solidFill>
      </p:bgPr>
    </p:bg>
    <p:spTree>
      <p:nvGrpSpPr>
        <p:cNvPr id="1" name=""/>
        <p:cNvGrpSpPr/>
        <p:nvPr/>
      </p:nvGrpSpPr>
      <p:grpSpPr>
        <a:xfrm>
          <a:off x="0" y="0"/>
          <a:ext cx="0" cy="0"/>
          <a:chOff x="0" y="0"/>
          <a:chExt cx="0" cy="0"/>
        </a:xfrm>
      </p:grpSpPr>
      <p:sp>
        <p:nvSpPr>
          <p:cNvPr name="Freeform 2" id="2"/>
          <p:cNvSpPr/>
          <p:nvPr/>
        </p:nvSpPr>
        <p:spPr>
          <a:xfrm flipH="true" flipV="false" rot="0">
            <a:off x="15619753" y="9037032"/>
            <a:ext cx="1739268" cy="442536"/>
          </a:xfrm>
          <a:custGeom>
            <a:avLst/>
            <a:gdLst/>
            <a:ahLst/>
            <a:cxnLst/>
            <a:rect r="r" b="b" t="t" l="l"/>
            <a:pathLst>
              <a:path h="442536" w="1739268">
                <a:moveTo>
                  <a:pt x="1739267" y="0"/>
                </a:moveTo>
                <a:lnTo>
                  <a:pt x="0" y="0"/>
                </a:lnTo>
                <a:lnTo>
                  <a:pt x="0" y="442536"/>
                </a:lnTo>
                <a:lnTo>
                  <a:pt x="1739267" y="442536"/>
                </a:lnTo>
                <a:lnTo>
                  <a:pt x="1739267" y="0"/>
                </a:lnTo>
                <a:close/>
              </a:path>
            </a:pathLst>
          </a:custGeom>
          <a:blipFill>
            <a:blip r:embed="rId2">
              <a:extLst>
                <a:ext uri="{96DAC541-7B7A-43D3-8B79-37D633B846F1}">
                  <asvg:svgBlip xmlns:asvg="http://schemas.microsoft.com/office/drawing/2016/SVG/main" r:embed="rId3"/>
                </a:ext>
              </a:extLst>
            </a:blip>
            <a:stretch>
              <a:fillRect l="-68058" t="-596636" r="-68523" b="-233186"/>
            </a:stretch>
          </a:blipFill>
        </p:spPr>
      </p:sp>
      <p:sp>
        <p:nvSpPr>
          <p:cNvPr name="AutoShape 3" id="3"/>
          <p:cNvSpPr/>
          <p:nvPr/>
        </p:nvSpPr>
        <p:spPr>
          <a:xfrm>
            <a:off x="8813592" y="9263062"/>
            <a:ext cx="6492240" cy="0"/>
          </a:xfrm>
          <a:prstGeom prst="line">
            <a:avLst/>
          </a:prstGeom>
          <a:ln cap="flat" w="9525">
            <a:solidFill>
              <a:srgbClr val="FFFFFF"/>
            </a:solidFill>
            <a:prstDash val="solid"/>
            <a:headEnd type="none" len="sm" w="sm"/>
            <a:tailEnd type="none" len="sm" w="sm"/>
          </a:ln>
        </p:spPr>
      </p:sp>
      <p:sp>
        <p:nvSpPr>
          <p:cNvPr name="AutoShape 4" id="4"/>
          <p:cNvSpPr/>
          <p:nvPr/>
        </p:nvSpPr>
        <p:spPr>
          <a:xfrm>
            <a:off x="2932491" y="1023938"/>
            <a:ext cx="6492240" cy="0"/>
          </a:xfrm>
          <a:prstGeom prst="line">
            <a:avLst/>
          </a:prstGeom>
          <a:ln cap="flat" w="9525">
            <a:solidFill>
              <a:srgbClr val="FFFFFF"/>
            </a:solidFill>
            <a:prstDash val="solid"/>
            <a:headEnd type="none" len="sm" w="sm"/>
            <a:tailEnd type="none" len="sm" w="sm"/>
          </a:ln>
        </p:spPr>
      </p:sp>
      <p:sp>
        <p:nvSpPr>
          <p:cNvPr name="Freeform 5" id="5"/>
          <p:cNvSpPr/>
          <p:nvPr/>
        </p:nvSpPr>
        <p:spPr>
          <a:xfrm flipH="false" flipV="false" rot="5400000">
            <a:off x="1481150" y="328583"/>
            <a:ext cx="495333" cy="1400234"/>
          </a:xfrm>
          <a:custGeom>
            <a:avLst/>
            <a:gdLst/>
            <a:ahLst/>
            <a:cxnLst/>
            <a:rect r="r" b="b" t="t" l="l"/>
            <a:pathLst>
              <a:path h="1400234" w="495333">
                <a:moveTo>
                  <a:pt x="0" y="0"/>
                </a:moveTo>
                <a:lnTo>
                  <a:pt x="495333" y="0"/>
                </a:lnTo>
                <a:lnTo>
                  <a:pt x="495333" y="1400234"/>
                </a:lnTo>
                <a:lnTo>
                  <a:pt x="0" y="14002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4190257" y="-470531"/>
            <a:ext cx="4097743" cy="2299961"/>
          </a:xfrm>
          <a:custGeom>
            <a:avLst/>
            <a:gdLst/>
            <a:ahLst/>
            <a:cxnLst/>
            <a:rect r="r" b="b" t="t" l="l"/>
            <a:pathLst>
              <a:path h="2299961" w="4097743">
                <a:moveTo>
                  <a:pt x="4097743" y="0"/>
                </a:moveTo>
                <a:lnTo>
                  <a:pt x="0" y="0"/>
                </a:lnTo>
                <a:lnTo>
                  <a:pt x="0" y="2299962"/>
                </a:lnTo>
                <a:lnTo>
                  <a:pt x="4097743" y="2299962"/>
                </a:lnTo>
                <a:lnTo>
                  <a:pt x="4097743" y="0"/>
                </a:lnTo>
                <a:close/>
              </a:path>
            </a:pathLst>
          </a:custGeom>
          <a:blipFill>
            <a:blip r:embed="rId6"/>
            <a:stretch>
              <a:fillRect l="0" t="-115958" r="0" b="0"/>
            </a:stretch>
          </a:blipFill>
        </p:spPr>
      </p:sp>
      <p:sp>
        <p:nvSpPr>
          <p:cNvPr name="Freeform 7" id="7"/>
          <p:cNvSpPr/>
          <p:nvPr/>
        </p:nvSpPr>
        <p:spPr>
          <a:xfrm flipH="false" flipV="true" rot="0">
            <a:off x="-1020171" y="8521959"/>
            <a:ext cx="4097743" cy="2299961"/>
          </a:xfrm>
          <a:custGeom>
            <a:avLst/>
            <a:gdLst/>
            <a:ahLst/>
            <a:cxnLst/>
            <a:rect r="r" b="b" t="t" l="l"/>
            <a:pathLst>
              <a:path h="2299961" w="4097743">
                <a:moveTo>
                  <a:pt x="0" y="2299962"/>
                </a:moveTo>
                <a:lnTo>
                  <a:pt x="4097742" y="2299962"/>
                </a:lnTo>
                <a:lnTo>
                  <a:pt x="4097742" y="0"/>
                </a:lnTo>
                <a:lnTo>
                  <a:pt x="0" y="0"/>
                </a:lnTo>
                <a:lnTo>
                  <a:pt x="0" y="2299962"/>
                </a:lnTo>
                <a:close/>
              </a:path>
            </a:pathLst>
          </a:custGeom>
          <a:blipFill>
            <a:blip r:embed="rId6"/>
            <a:stretch>
              <a:fillRect l="0" t="-115958" r="0" b="0"/>
            </a:stretch>
          </a:blipFill>
        </p:spPr>
      </p:sp>
      <p:sp>
        <p:nvSpPr>
          <p:cNvPr name="TextBox 8" id="8"/>
          <p:cNvSpPr txBox="true"/>
          <p:nvPr/>
        </p:nvSpPr>
        <p:spPr>
          <a:xfrm rot="0">
            <a:off x="1915450" y="2407552"/>
            <a:ext cx="14457101" cy="1030612"/>
          </a:xfrm>
          <a:prstGeom prst="rect">
            <a:avLst/>
          </a:prstGeom>
        </p:spPr>
        <p:txBody>
          <a:bodyPr anchor="t" rtlCol="false" tIns="0" lIns="0" bIns="0" rIns="0">
            <a:spAutoFit/>
          </a:bodyPr>
          <a:lstStyle/>
          <a:p>
            <a:pPr algn="ctr" marL="0" indent="0" lvl="0">
              <a:lnSpc>
                <a:spcPts val="7294"/>
              </a:lnSpc>
            </a:pPr>
            <a:r>
              <a:rPr lang="en-US" sz="7294">
                <a:solidFill>
                  <a:srgbClr val="FFFFFF"/>
                </a:solidFill>
                <a:latin typeface="Helios Extended Bold"/>
              </a:rPr>
              <a:t>TECHNOLOGIES USED</a:t>
            </a:r>
          </a:p>
        </p:txBody>
      </p:sp>
      <p:sp>
        <p:nvSpPr>
          <p:cNvPr name="TextBox 9" id="9"/>
          <p:cNvSpPr txBox="true"/>
          <p:nvPr/>
        </p:nvSpPr>
        <p:spPr>
          <a:xfrm rot="0">
            <a:off x="3960316" y="5803357"/>
            <a:ext cx="4197303" cy="490855"/>
          </a:xfrm>
          <a:prstGeom prst="rect">
            <a:avLst/>
          </a:prstGeom>
        </p:spPr>
        <p:txBody>
          <a:bodyPr anchor="t" rtlCol="false" tIns="0" lIns="0" bIns="0" rIns="0">
            <a:spAutoFit/>
          </a:bodyPr>
          <a:lstStyle/>
          <a:p>
            <a:pPr marL="0" indent="0" lvl="0">
              <a:lnSpc>
                <a:spcPts val="3919"/>
              </a:lnSpc>
              <a:spcBef>
                <a:spcPct val="0"/>
              </a:spcBef>
            </a:pPr>
            <a:r>
              <a:rPr lang="en-US" sz="2799">
                <a:solidFill>
                  <a:srgbClr val="FFFFFF"/>
                </a:solidFill>
                <a:latin typeface="Helios Bold"/>
              </a:rPr>
              <a:t>MODEL TRAINING</a:t>
            </a:r>
          </a:p>
        </p:txBody>
      </p:sp>
      <p:sp>
        <p:nvSpPr>
          <p:cNvPr name="TextBox 10" id="10"/>
          <p:cNvSpPr txBox="true"/>
          <p:nvPr/>
        </p:nvSpPr>
        <p:spPr>
          <a:xfrm rot="0">
            <a:off x="11061926" y="5918824"/>
            <a:ext cx="4126103" cy="490855"/>
          </a:xfrm>
          <a:prstGeom prst="rect">
            <a:avLst/>
          </a:prstGeom>
        </p:spPr>
        <p:txBody>
          <a:bodyPr anchor="t" rtlCol="false" tIns="0" lIns="0" bIns="0" rIns="0">
            <a:spAutoFit/>
          </a:bodyPr>
          <a:lstStyle/>
          <a:p>
            <a:pPr marL="0" indent="0" lvl="0">
              <a:lnSpc>
                <a:spcPts val="3919"/>
              </a:lnSpc>
              <a:spcBef>
                <a:spcPct val="0"/>
              </a:spcBef>
            </a:pPr>
            <a:r>
              <a:rPr lang="en-US" sz="2799">
                <a:solidFill>
                  <a:srgbClr val="FFFFFF"/>
                </a:solidFill>
                <a:latin typeface="Helios Bold"/>
              </a:rPr>
              <a:t>FRAMEWORK</a:t>
            </a:r>
          </a:p>
        </p:txBody>
      </p:sp>
      <p:sp>
        <p:nvSpPr>
          <p:cNvPr name="TextBox 11" id="11"/>
          <p:cNvSpPr txBox="true"/>
          <p:nvPr/>
        </p:nvSpPr>
        <p:spPr>
          <a:xfrm rot="0">
            <a:off x="3740080" y="6555300"/>
            <a:ext cx="4197303" cy="1663065"/>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FFFFFF"/>
                </a:solidFill>
                <a:latin typeface="Inter"/>
              </a:rPr>
              <a:t>we used resnext and lstm for training and designing the working part of the model.</a:t>
            </a:r>
            <a:r>
              <a:rPr lang="en-US" sz="2400" u="none">
                <a:solidFill>
                  <a:srgbClr val="FFFFFF"/>
                </a:solidFill>
                <a:latin typeface="Inter"/>
              </a:rPr>
              <a:t> </a:t>
            </a:r>
          </a:p>
        </p:txBody>
      </p:sp>
      <p:sp>
        <p:nvSpPr>
          <p:cNvPr name="TextBox 12" id="12"/>
          <p:cNvSpPr txBox="true"/>
          <p:nvPr/>
        </p:nvSpPr>
        <p:spPr>
          <a:xfrm rot="0">
            <a:off x="11061926" y="6555300"/>
            <a:ext cx="4126103" cy="333946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Inter"/>
              </a:rPr>
              <a:t>we used </a:t>
            </a:r>
            <a:r>
              <a:rPr lang="en-US" sz="2400">
                <a:solidFill>
                  <a:srgbClr val="FFFFFF"/>
                </a:solidFill>
                <a:latin typeface="Inter Bold"/>
              </a:rPr>
              <a:t>react</a:t>
            </a:r>
            <a:r>
              <a:rPr lang="en-US" sz="2400">
                <a:solidFill>
                  <a:srgbClr val="FFFFFF"/>
                </a:solidFill>
                <a:latin typeface="Inter"/>
              </a:rPr>
              <a:t> for creating the front end part of the software</a:t>
            </a:r>
          </a:p>
          <a:p>
            <a:pPr marL="518160" indent="-259080" lvl="1">
              <a:lnSpc>
                <a:spcPts val="3359"/>
              </a:lnSpc>
              <a:buFont typeface="Arial"/>
              <a:buChar char="•"/>
            </a:pPr>
            <a:r>
              <a:rPr lang="en-US" sz="2400">
                <a:solidFill>
                  <a:srgbClr val="FFFFFF"/>
                </a:solidFill>
                <a:latin typeface="Inter"/>
              </a:rPr>
              <a:t>we used</a:t>
            </a:r>
            <a:r>
              <a:rPr lang="en-US" sz="2400">
                <a:solidFill>
                  <a:srgbClr val="FFFFFF"/>
                </a:solidFill>
                <a:latin typeface="Inter Bold"/>
              </a:rPr>
              <a:t> rendering flask</a:t>
            </a:r>
            <a:r>
              <a:rPr lang="en-US" sz="2400">
                <a:solidFill>
                  <a:srgbClr val="FFFFFF"/>
                </a:solidFill>
                <a:latin typeface="Inter"/>
              </a:rPr>
              <a:t> that is a python framework</a:t>
            </a:r>
          </a:p>
          <a:p>
            <a:pPr>
              <a:lnSpc>
                <a:spcPts val="3359"/>
              </a:lnSpc>
            </a:pPr>
          </a:p>
          <a:p>
            <a:pPr algn="l" marL="0" indent="0" lvl="0">
              <a:lnSpc>
                <a:spcPts val="3359"/>
              </a:lnSpc>
              <a:spcBef>
                <a:spcPct val="0"/>
              </a:spcBef>
            </a:pPr>
          </a:p>
        </p:txBody>
      </p:sp>
      <p:sp>
        <p:nvSpPr>
          <p:cNvPr name="TextBox 13" id="13"/>
          <p:cNvSpPr txBox="true"/>
          <p:nvPr/>
        </p:nvSpPr>
        <p:spPr>
          <a:xfrm rot="0">
            <a:off x="3519843" y="5928349"/>
            <a:ext cx="440473" cy="365863"/>
          </a:xfrm>
          <a:prstGeom prst="rect">
            <a:avLst/>
          </a:prstGeom>
        </p:spPr>
        <p:txBody>
          <a:bodyPr anchor="t" rtlCol="false" tIns="0" lIns="0" bIns="0" rIns="0">
            <a:spAutoFit/>
          </a:bodyPr>
          <a:lstStyle/>
          <a:p>
            <a:pPr marL="0" indent="0" lvl="0">
              <a:lnSpc>
                <a:spcPts val="2801"/>
              </a:lnSpc>
              <a:spcBef>
                <a:spcPct val="0"/>
              </a:spcBef>
            </a:pPr>
            <a:r>
              <a:rPr lang="en-US" sz="2000">
                <a:solidFill>
                  <a:srgbClr val="FFFFFF"/>
                </a:solidFill>
                <a:latin typeface="Helios Bold"/>
              </a:rPr>
              <a:t>01</a:t>
            </a:r>
          </a:p>
        </p:txBody>
      </p:sp>
      <p:sp>
        <p:nvSpPr>
          <p:cNvPr name="TextBox 14" id="14"/>
          <p:cNvSpPr txBox="true"/>
          <p:nvPr/>
        </p:nvSpPr>
        <p:spPr>
          <a:xfrm rot="0">
            <a:off x="10621453" y="6024972"/>
            <a:ext cx="440473" cy="365863"/>
          </a:xfrm>
          <a:prstGeom prst="rect">
            <a:avLst/>
          </a:prstGeom>
        </p:spPr>
        <p:txBody>
          <a:bodyPr anchor="t" rtlCol="false" tIns="0" lIns="0" bIns="0" rIns="0">
            <a:spAutoFit/>
          </a:bodyPr>
          <a:lstStyle/>
          <a:p>
            <a:pPr marL="0" indent="0" lvl="0">
              <a:lnSpc>
                <a:spcPts val="2801"/>
              </a:lnSpc>
              <a:spcBef>
                <a:spcPct val="0"/>
              </a:spcBef>
            </a:pPr>
            <a:r>
              <a:rPr lang="en-US" sz="2000">
                <a:solidFill>
                  <a:srgbClr val="FFFFFF"/>
                </a:solidFill>
                <a:latin typeface="Helios Bold"/>
              </a:rPr>
              <a:t>02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1418"/>
        </a:solidFill>
      </p:bgPr>
    </p:bg>
    <p:spTree>
      <p:nvGrpSpPr>
        <p:cNvPr id="1" name=""/>
        <p:cNvGrpSpPr/>
        <p:nvPr/>
      </p:nvGrpSpPr>
      <p:grpSpPr>
        <a:xfrm>
          <a:off x="0" y="0"/>
          <a:ext cx="0" cy="0"/>
          <a:chOff x="0" y="0"/>
          <a:chExt cx="0" cy="0"/>
        </a:xfrm>
      </p:grpSpPr>
      <p:sp>
        <p:nvSpPr>
          <p:cNvPr name="Freeform 2" id="2"/>
          <p:cNvSpPr/>
          <p:nvPr/>
        </p:nvSpPr>
        <p:spPr>
          <a:xfrm flipH="false" flipV="false" rot="0">
            <a:off x="8787951" y="6463518"/>
            <a:ext cx="712098" cy="712098"/>
          </a:xfrm>
          <a:custGeom>
            <a:avLst/>
            <a:gdLst/>
            <a:ahLst/>
            <a:cxnLst/>
            <a:rect r="r" b="b" t="t" l="l"/>
            <a:pathLst>
              <a:path h="712098" w="712098">
                <a:moveTo>
                  <a:pt x="0" y="0"/>
                </a:moveTo>
                <a:lnTo>
                  <a:pt x="712098" y="0"/>
                </a:lnTo>
                <a:lnTo>
                  <a:pt x="712098" y="712098"/>
                </a:lnTo>
                <a:lnTo>
                  <a:pt x="0" y="7120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920675" y="6463518"/>
            <a:ext cx="712098" cy="712098"/>
          </a:xfrm>
          <a:custGeom>
            <a:avLst/>
            <a:gdLst/>
            <a:ahLst/>
            <a:cxnLst/>
            <a:rect r="r" b="b" t="t" l="l"/>
            <a:pathLst>
              <a:path h="712098" w="712098">
                <a:moveTo>
                  <a:pt x="0" y="0"/>
                </a:moveTo>
                <a:lnTo>
                  <a:pt x="712098" y="0"/>
                </a:lnTo>
                <a:lnTo>
                  <a:pt x="712098" y="712098"/>
                </a:lnTo>
                <a:lnTo>
                  <a:pt x="0" y="7120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656753" y="6463518"/>
            <a:ext cx="712098" cy="712098"/>
          </a:xfrm>
          <a:custGeom>
            <a:avLst/>
            <a:gdLst/>
            <a:ahLst/>
            <a:cxnLst/>
            <a:rect r="r" b="b" t="t" l="l"/>
            <a:pathLst>
              <a:path h="712098" w="712098">
                <a:moveTo>
                  <a:pt x="0" y="0"/>
                </a:moveTo>
                <a:lnTo>
                  <a:pt x="712098" y="0"/>
                </a:lnTo>
                <a:lnTo>
                  <a:pt x="712098" y="712098"/>
                </a:lnTo>
                <a:lnTo>
                  <a:pt x="0" y="7120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flipV="true">
            <a:off x="10049071" y="1023938"/>
            <a:ext cx="5715220" cy="0"/>
          </a:xfrm>
          <a:prstGeom prst="line">
            <a:avLst/>
          </a:prstGeom>
          <a:ln cap="flat" w="9525">
            <a:solidFill>
              <a:srgbClr val="FFFFFF"/>
            </a:solidFill>
            <a:prstDash val="solid"/>
            <a:headEnd type="none" len="sm" w="sm"/>
            <a:tailEnd type="none" len="sm" w="sm"/>
          </a:ln>
        </p:spPr>
      </p:sp>
      <p:sp>
        <p:nvSpPr>
          <p:cNvPr name="AutoShape 6" id="6"/>
          <p:cNvSpPr/>
          <p:nvPr/>
        </p:nvSpPr>
        <p:spPr>
          <a:xfrm>
            <a:off x="2848171" y="9253538"/>
            <a:ext cx="5715220" cy="0"/>
          </a:xfrm>
          <a:prstGeom prst="line">
            <a:avLst/>
          </a:prstGeom>
          <a:ln cap="flat" w="9525">
            <a:solidFill>
              <a:srgbClr val="FFFFFF"/>
            </a:solidFill>
            <a:prstDash val="solid"/>
            <a:headEnd type="none" len="sm" w="sm"/>
            <a:tailEnd type="none" len="sm" w="sm"/>
          </a:ln>
        </p:spPr>
      </p:sp>
      <p:sp>
        <p:nvSpPr>
          <p:cNvPr name="Freeform 7" id="7"/>
          <p:cNvSpPr/>
          <p:nvPr/>
        </p:nvSpPr>
        <p:spPr>
          <a:xfrm flipH="false" flipV="false" rot="0">
            <a:off x="16315037" y="783832"/>
            <a:ext cx="944263" cy="470686"/>
          </a:xfrm>
          <a:custGeom>
            <a:avLst/>
            <a:gdLst/>
            <a:ahLst/>
            <a:cxnLst/>
            <a:rect r="r" b="b" t="t" l="l"/>
            <a:pathLst>
              <a:path h="470686" w="944263">
                <a:moveTo>
                  <a:pt x="0" y="0"/>
                </a:moveTo>
                <a:lnTo>
                  <a:pt x="944263" y="0"/>
                </a:lnTo>
                <a:lnTo>
                  <a:pt x="944263" y="470686"/>
                </a:lnTo>
                <a:lnTo>
                  <a:pt x="0" y="470686"/>
                </a:lnTo>
                <a:lnTo>
                  <a:pt x="0" y="0"/>
                </a:lnTo>
                <a:close/>
              </a:path>
            </a:pathLst>
          </a:custGeom>
          <a:blipFill>
            <a:blip r:embed="rId4">
              <a:extLst>
                <a:ext uri="{96DAC541-7B7A-43D3-8B79-37D633B846F1}">
                  <asvg:svgBlip xmlns:asvg="http://schemas.microsoft.com/office/drawing/2016/SVG/main" r:embed="rId5"/>
                </a:ext>
              </a:extLst>
            </a:blip>
            <a:stretch>
              <a:fillRect l="0" t="0" r="0" b="-100614"/>
            </a:stretch>
          </a:blipFill>
        </p:spPr>
      </p:sp>
      <p:sp>
        <p:nvSpPr>
          <p:cNvPr name="Freeform 8" id="8"/>
          <p:cNvSpPr/>
          <p:nvPr/>
        </p:nvSpPr>
        <p:spPr>
          <a:xfrm flipH="false" flipV="false" rot="0">
            <a:off x="1028700" y="8933808"/>
            <a:ext cx="648983" cy="648983"/>
          </a:xfrm>
          <a:custGeom>
            <a:avLst/>
            <a:gdLst/>
            <a:ahLst/>
            <a:cxnLst/>
            <a:rect r="r" b="b" t="t" l="l"/>
            <a:pathLst>
              <a:path h="648983" w="648983">
                <a:moveTo>
                  <a:pt x="0" y="0"/>
                </a:moveTo>
                <a:lnTo>
                  <a:pt x="648983" y="0"/>
                </a:lnTo>
                <a:lnTo>
                  <a:pt x="648983" y="648984"/>
                </a:lnTo>
                <a:lnTo>
                  <a:pt x="0" y="6489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677683" y="8933808"/>
            <a:ext cx="648983" cy="648983"/>
          </a:xfrm>
          <a:custGeom>
            <a:avLst/>
            <a:gdLst/>
            <a:ahLst/>
            <a:cxnLst/>
            <a:rect r="r" b="b" t="t" l="l"/>
            <a:pathLst>
              <a:path h="648983" w="648983">
                <a:moveTo>
                  <a:pt x="0" y="0"/>
                </a:moveTo>
                <a:lnTo>
                  <a:pt x="648983" y="0"/>
                </a:lnTo>
                <a:lnTo>
                  <a:pt x="648983" y="648984"/>
                </a:lnTo>
                <a:lnTo>
                  <a:pt x="0" y="6489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4003863" y="5978304"/>
            <a:ext cx="7246481" cy="6847924"/>
          </a:xfrm>
          <a:custGeom>
            <a:avLst/>
            <a:gdLst/>
            <a:ahLst/>
            <a:cxnLst/>
            <a:rect r="r" b="b" t="t" l="l"/>
            <a:pathLst>
              <a:path h="6847924" w="7246481">
                <a:moveTo>
                  <a:pt x="0" y="0"/>
                </a:moveTo>
                <a:lnTo>
                  <a:pt x="7246481" y="0"/>
                </a:lnTo>
                <a:lnTo>
                  <a:pt x="7246481" y="6847925"/>
                </a:lnTo>
                <a:lnTo>
                  <a:pt x="0" y="6847925"/>
                </a:lnTo>
                <a:lnTo>
                  <a:pt x="0" y="0"/>
                </a:lnTo>
                <a:close/>
              </a:path>
            </a:pathLst>
          </a:custGeom>
          <a:blipFill>
            <a:blip r:embed="rId8"/>
            <a:stretch>
              <a:fillRect l="0" t="0" r="0" b="0"/>
            </a:stretch>
          </a:blipFill>
        </p:spPr>
      </p:sp>
      <p:sp>
        <p:nvSpPr>
          <p:cNvPr name="Freeform 11" id="11"/>
          <p:cNvSpPr/>
          <p:nvPr/>
        </p:nvSpPr>
        <p:spPr>
          <a:xfrm flipH="false" flipV="false" rot="5400000">
            <a:off x="-2374723" y="-1849486"/>
            <a:ext cx="6071240" cy="5737322"/>
          </a:xfrm>
          <a:custGeom>
            <a:avLst/>
            <a:gdLst/>
            <a:ahLst/>
            <a:cxnLst/>
            <a:rect r="r" b="b" t="t" l="l"/>
            <a:pathLst>
              <a:path h="5737322" w="6071240">
                <a:moveTo>
                  <a:pt x="0" y="0"/>
                </a:moveTo>
                <a:lnTo>
                  <a:pt x="6071240" y="0"/>
                </a:lnTo>
                <a:lnTo>
                  <a:pt x="6071240" y="5737322"/>
                </a:lnTo>
                <a:lnTo>
                  <a:pt x="0" y="5737322"/>
                </a:lnTo>
                <a:lnTo>
                  <a:pt x="0" y="0"/>
                </a:lnTo>
                <a:close/>
              </a:path>
            </a:pathLst>
          </a:custGeom>
          <a:blipFill>
            <a:blip r:embed="rId8"/>
            <a:stretch>
              <a:fillRect l="0" t="0" r="0" b="0"/>
            </a:stretch>
          </a:blipFill>
        </p:spPr>
      </p:sp>
      <p:sp>
        <p:nvSpPr>
          <p:cNvPr name="TextBox 12" id="12"/>
          <p:cNvSpPr txBox="true"/>
          <p:nvPr/>
        </p:nvSpPr>
        <p:spPr>
          <a:xfrm rot="0">
            <a:off x="2111368" y="3851942"/>
            <a:ext cx="14065264" cy="1416455"/>
          </a:xfrm>
          <a:prstGeom prst="rect">
            <a:avLst/>
          </a:prstGeom>
        </p:spPr>
        <p:txBody>
          <a:bodyPr anchor="t" rtlCol="false" tIns="0" lIns="0" bIns="0" rIns="0">
            <a:spAutoFit/>
          </a:bodyPr>
          <a:lstStyle/>
          <a:p>
            <a:pPr algn="ctr" marL="0" indent="0" lvl="0">
              <a:lnSpc>
                <a:spcPts val="11177"/>
              </a:lnSpc>
              <a:spcBef>
                <a:spcPct val="0"/>
              </a:spcBef>
            </a:pPr>
            <a:r>
              <a:rPr lang="en-US" sz="7984">
                <a:solidFill>
                  <a:srgbClr val="FFFFFF"/>
                </a:solidFill>
                <a:latin typeface="Helios Extended Bold"/>
              </a:rPr>
              <a:t>THANK YOU</a:t>
            </a:r>
          </a:p>
        </p:txBody>
      </p:sp>
      <p:sp>
        <p:nvSpPr>
          <p:cNvPr name="TextBox 13" id="13"/>
          <p:cNvSpPr txBox="true"/>
          <p:nvPr/>
        </p:nvSpPr>
        <p:spPr>
          <a:xfrm rot="0">
            <a:off x="5937555" y="5188554"/>
            <a:ext cx="6412891" cy="460375"/>
          </a:xfrm>
          <a:prstGeom prst="rect">
            <a:avLst/>
          </a:prstGeom>
        </p:spPr>
        <p:txBody>
          <a:bodyPr anchor="t" rtlCol="false" tIns="0" lIns="0" bIns="0" rIns="0">
            <a:spAutoFit/>
          </a:bodyPr>
          <a:lstStyle/>
          <a:p>
            <a:pPr algn="ctr">
              <a:lnSpc>
                <a:spcPts val="3769"/>
              </a:lnSpc>
            </a:pPr>
            <a:r>
              <a:rPr lang="en-US" sz="2599" spc="389">
                <a:solidFill>
                  <a:srgbClr val="FFFFFF"/>
                </a:solidFill>
                <a:latin typeface="Lustria"/>
              </a:rPr>
              <a:t>THE BRAINIACS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8"/>
        </a:solidFill>
      </p:bgPr>
    </p:bg>
    <p:spTree>
      <p:nvGrpSpPr>
        <p:cNvPr id="1" name=""/>
        <p:cNvGrpSpPr/>
        <p:nvPr/>
      </p:nvGrpSpPr>
      <p:grpSpPr>
        <a:xfrm>
          <a:off x="0" y="0"/>
          <a:ext cx="0" cy="0"/>
          <a:chOff x="0" y="0"/>
          <a:chExt cx="0" cy="0"/>
        </a:xfrm>
      </p:grpSpPr>
      <p:grpSp>
        <p:nvGrpSpPr>
          <p:cNvPr name="Group 2" id="2"/>
          <p:cNvGrpSpPr/>
          <p:nvPr/>
        </p:nvGrpSpPr>
        <p:grpSpPr>
          <a:xfrm rot="0">
            <a:off x="757280" y="4225119"/>
            <a:ext cx="6486134" cy="1459482"/>
            <a:chOff x="0" y="0"/>
            <a:chExt cx="8648178" cy="1945976"/>
          </a:xfrm>
        </p:grpSpPr>
        <p:sp>
          <p:nvSpPr>
            <p:cNvPr name="Freeform 3" id="3"/>
            <p:cNvSpPr/>
            <p:nvPr/>
          </p:nvSpPr>
          <p:spPr>
            <a:xfrm flipH="false" flipV="false" rot="-5400000">
              <a:off x="1215463" y="398856"/>
              <a:ext cx="331657" cy="2762583"/>
            </a:xfrm>
            <a:custGeom>
              <a:avLst/>
              <a:gdLst/>
              <a:ahLst/>
              <a:cxnLst/>
              <a:rect r="r" b="b" t="t" l="l"/>
              <a:pathLst>
                <a:path h="2762583" w="331657">
                  <a:moveTo>
                    <a:pt x="0" y="0"/>
                  </a:moveTo>
                  <a:lnTo>
                    <a:pt x="331657" y="0"/>
                  </a:lnTo>
                  <a:lnTo>
                    <a:pt x="331657" y="2762583"/>
                  </a:lnTo>
                  <a:lnTo>
                    <a:pt x="0" y="2762583"/>
                  </a:lnTo>
                  <a:lnTo>
                    <a:pt x="0" y="0"/>
                  </a:lnTo>
                  <a:close/>
                </a:path>
              </a:pathLst>
            </a:custGeom>
            <a:blipFill>
              <a:blip r:embed="rId2">
                <a:extLst>
                  <a:ext uri="{96DAC541-7B7A-43D3-8B79-37D633B846F1}">
                    <asvg:svgBlip xmlns:asvg="http://schemas.microsoft.com/office/drawing/2016/SVG/main" r:embed="rId3"/>
                  </a:ext>
                </a:extLst>
              </a:blip>
              <a:stretch>
                <a:fillRect l="-645045" t="0" r="-78832" b="0"/>
              </a:stretch>
            </a:blipFill>
          </p:spPr>
        </p:sp>
        <p:sp>
          <p:nvSpPr>
            <p:cNvPr name="TextBox 4" id="4"/>
            <p:cNvSpPr txBox="true"/>
            <p:nvPr/>
          </p:nvSpPr>
          <p:spPr>
            <a:xfrm rot="0">
              <a:off x="0" y="85725"/>
              <a:ext cx="8648178" cy="1266177"/>
            </a:xfrm>
            <a:prstGeom prst="rect">
              <a:avLst/>
            </a:prstGeom>
          </p:spPr>
          <p:txBody>
            <a:bodyPr anchor="t" rtlCol="false" tIns="0" lIns="0" bIns="0" rIns="0">
              <a:spAutoFit/>
            </a:bodyPr>
            <a:lstStyle/>
            <a:p>
              <a:pPr marL="0" indent="0" lvl="0">
                <a:lnSpc>
                  <a:spcPts val="6693"/>
                </a:lnSpc>
              </a:pPr>
              <a:r>
                <a:rPr lang="en-US" sz="6693">
                  <a:solidFill>
                    <a:srgbClr val="FFFFFF"/>
                  </a:solidFill>
                  <a:latin typeface="Helios Extended Bold"/>
                </a:rPr>
                <a:t>PREFACE</a:t>
              </a:r>
            </a:p>
          </p:txBody>
        </p:sp>
        <p:sp>
          <p:nvSpPr>
            <p:cNvPr name="AutoShape 5" id="5"/>
            <p:cNvSpPr/>
            <p:nvPr/>
          </p:nvSpPr>
          <p:spPr>
            <a:xfrm>
              <a:off x="3177685" y="1786027"/>
              <a:ext cx="2234751" cy="0"/>
            </a:xfrm>
            <a:prstGeom prst="line">
              <a:avLst/>
            </a:prstGeom>
            <a:ln cap="flat" w="11758">
              <a:solidFill>
                <a:srgbClr val="FFFFFF"/>
              </a:solidFill>
              <a:prstDash val="solid"/>
              <a:headEnd type="none" len="sm" w="sm"/>
              <a:tailEnd type="none" len="sm" w="sm"/>
            </a:ln>
          </p:spPr>
        </p:sp>
      </p:grpSp>
      <p:sp>
        <p:nvSpPr>
          <p:cNvPr name="Freeform 6" id="6"/>
          <p:cNvSpPr/>
          <p:nvPr/>
        </p:nvSpPr>
        <p:spPr>
          <a:xfrm flipH="false" flipV="false" rot="0">
            <a:off x="1028700" y="910612"/>
            <a:ext cx="1911103" cy="236176"/>
          </a:xfrm>
          <a:custGeom>
            <a:avLst/>
            <a:gdLst/>
            <a:ahLst/>
            <a:cxnLst/>
            <a:rect r="r" b="b" t="t" l="l"/>
            <a:pathLst>
              <a:path h="236176" w="1911103">
                <a:moveTo>
                  <a:pt x="0" y="0"/>
                </a:moveTo>
                <a:lnTo>
                  <a:pt x="1911103" y="0"/>
                </a:lnTo>
                <a:lnTo>
                  <a:pt x="1911103" y="236176"/>
                </a:lnTo>
                <a:lnTo>
                  <a:pt x="0" y="236176"/>
                </a:lnTo>
                <a:lnTo>
                  <a:pt x="0" y="0"/>
                </a:lnTo>
                <a:close/>
              </a:path>
            </a:pathLst>
          </a:custGeom>
          <a:blipFill>
            <a:blip r:embed="rId4">
              <a:extLst>
                <a:ext uri="{96DAC541-7B7A-43D3-8B79-37D633B846F1}">
                  <asvg:svgBlip xmlns:asvg="http://schemas.microsoft.com/office/drawing/2016/SVG/main" r:embed="rId5"/>
                </a:ext>
              </a:extLst>
            </a:blip>
            <a:stretch>
              <a:fillRect l="0" t="0" r="0" b="-657599"/>
            </a:stretch>
          </a:blipFill>
        </p:spPr>
      </p:sp>
      <p:sp>
        <p:nvSpPr>
          <p:cNvPr name="Freeform 7" id="7"/>
          <p:cNvSpPr/>
          <p:nvPr/>
        </p:nvSpPr>
        <p:spPr>
          <a:xfrm flipH="false" flipV="false" rot="0">
            <a:off x="14585128" y="9136766"/>
            <a:ext cx="2674172" cy="243067"/>
          </a:xfrm>
          <a:custGeom>
            <a:avLst/>
            <a:gdLst/>
            <a:ahLst/>
            <a:cxnLst/>
            <a:rect r="r" b="b" t="t" l="l"/>
            <a:pathLst>
              <a:path h="243067" w="2674172">
                <a:moveTo>
                  <a:pt x="0" y="0"/>
                </a:moveTo>
                <a:lnTo>
                  <a:pt x="2674172" y="0"/>
                </a:lnTo>
                <a:lnTo>
                  <a:pt x="2674172" y="243068"/>
                </a:lnTo>
                <a:lnTo>
                  <a:pt x="0" y="243068"/>
                </a:lnTo>
                <a:lnTo>
                  <a:pt x="0" y="0"/>
                </a:lnTo>
                <a:close/>
              </a:path>
            </a:pathLst>
          </a:custGeom>
          <a:blipFill>
            <a:blip r:embed="rId6">
              <a:extLst>
                <a:ext uri="{96DAC541-7B7A-43D3-8B79-37D633B846F1}">
                  <asvg:svgBlip xmlns:asvg="http://schemas.microsoft.com/office/drawing/2016/SVG/main" r:embed="rId7"/>
                </a:ext>
              </a:extLst>
            </a:blip>
            <a:stretch>
              <a:fillRect l="-15993" t="0" r="-7350" b="-746431"/>
            </a:stretch>
          </a:blipFill>
        </p:spPr>
      </p:sp>
      <p:sp>
        <p:nvSpPr>
          <p:cNvPr name="AutoShape 8" id="8"/>
          <p:cNvSpPr/>
          <p:nvPr/>
        </p:nvSpPr>
        <p:spPr>
          <a:xfrm>
            <a:off x="3398887" y="1028700"/>
            <a:ext cx="6492240" cy="0"/>
          </a:xfrm>
          <a:prstGeom prst="line">
            <a:avLst/>
          </a:prstGeom>
          <a:ln cap="flat" w="9525">
            <a:solidFill>
              <a:srgbClr val="FFFFFF"/>
            </a:solidFill>
            <a:prstDash val="solid"/>
            <a:headEnd type="none" len="sm" w="sm"/>
            <a:tailEnd type="none" len="sm" w="sm"/>
          </a:ln>
        </p:spPr>
      </p:sp>
      <p:sp>
        <p:nvSpPr>
          <p:cNvPr name="AutoShape 9" id="9"/>
          <p:cNvSpPr/>
          <p:nvPr/>
        </p:nvSpPr>
        <p:spPr>
          <a:xfrm>
            <a:off x="7576690" y="9258300"/>
            <a:ext cx="6492240" cy="0"/>
          </a:xfrm>
          <a:prstGeom prst="line">
            <a:avLst/>
          </a:prstGeom>
          <a:ln cap="flat" w="9525">
            <a:solidFill>
              <a:srgbClr val="FFFFFF"/>
            </a:solidFill>
            <a:prstDash val="solid"/>
            <a:headEnd type="none" len="sm" w="sm"/>
            <a:tailEnd type="none" len="sm" w="sm"/>
          </a:ln>
        </p:spPr>
      </p:sp>
      <p:sp>
        <p:nvSpPr>
          <p:cNvPr name="Freeform 10" id="10"/>
          <p:cNvSpPr/>
          <p:nvPr/>
        </p:nvSpPr>
        <p:spPr>
          <a:xfrm flipH="false" flipV="false" rot="0">
            <a:off x="13209669" y="-945555"/>
            <a:ext cx="6385210" cy="3699102"/>
          </a:xfrm>
          <a:custGeom>
            <a:avLst/>
            <a:gdLst/>
            <a:ahLst/>
            <a:cxnLst/>
            <a:rect r="r" b="b" t="t" l="l"/>
            <a:pathLst>
              <a:path h="3699102" w="6385210">
                <a:moveTo>
                  <a:pt x="0" y="0"/>
                </a:moveTo>
                <a:lnTo>
                  <a:pt x="6385210" y="0"/>
                </a:lnTo>
                <a:lnTo>
                  <a:pt x="6385210" y="3699102"/>
                </a:lnTo>
                <a:lnTo>
                  <a:pt x="0" y="3699102"/>
                </a:lnTo>
                <a:lnTo>
                  <a:pt x="0" y="0"/>
                </a:lnTo>
                <a:close/>
              </a:path>
            </a:pathLst>
          </a:custGeom>
          <a:blipFill>
            <a:blip r:embed="rId8"/>
            <a:stretch>
              <a:fillRect l="-25707" t="0" r="0" b="-357"/>
            </a:stretch>
          </a:blipFill>
        </p:spPr>
      </p:sp>
      <p:sp>
        <p:nvSpPr>
          <p:cNvPr name="Freeform 11" id="11"/>
          <p:cNvSpPr/>
          <p:nvPr/>
        </p:nvSpPr>
        <p:spPr>
          <a:xfrm flipH="true" flipV="true" rot="0">
            <a:off x="-1208354" y="7822389"/>
            <a:ext cx="6385210" cy="3699102"/>
          </a:xfrm>
          <a:custGeom>
            <a:avLst/>
            <a:gdLst/>
            <a:ahLst/>
            <a:cxnLst/>
            <a:rect r="r" b="b" t="t" l="l"/>
            <a:pathLst>
              <a:path h="3699102" w="6385210">
                <a:moveTo>
                  <a:pt x="6385210" y="3699102"/>
                </a:moveTo>
                <a:lnTo>
                  <a:pt x="0" y="3699102"/>
                </a:lnTo>
                <a:lnTo>
                  <a:pt x="0" y="0"/>
                </a:lnTo>
                <a:lnTo>
                  <a:pt x="6385210" y="0"/>
                </a:lnTo>
                <a:lnTo>
                  <a:pt x="6385210" y="3699102"/>
                </a:lnTo>
                <a:close/>
              </a:path>
            </a:pathLst>
          </a:custGeom>
          <a:blipFill>
            <a:blip r:embed="rId8"/>
            <a:stretch>
              <a:fillRect l="-25707" t="0" r="0" b="-357"/>
            </a:stretch>
          </a:blipFill>
          <a:ln cap="sq">
            <a:noFill/>
            <a:prstDash val="solid"/>
            <a:miter/>
          </a:ln>
        </p:spPr>
      </p:sp>
      <p:sp>
        <p:nvSpPr>
          <p:cNvPr name="TextBox 12" id="12"/>
          <p:cNvSpPr txBox="true"/>
          <p:nvPr/>
        </p:nvSpPr>
        <p:spPr>
          <a:xfrm rot="0">
            <a:off x="6392904" y="2705922"/>
            <a:ext cx="11195292" cy="3753527"/>
          </a:xfrm>
          <a:prstGeom prst="rect">
            <a:avLst/>
          </a:prstGeom>
        </p:spPr>
        <p:txBody>
          <a:bodyPr anchor="t" rtlCol="false" tIns="0" lIns="0" bIns="0" rIns="0">
            <a:spAutoFit/>
          </a:bodyPr>
          <a:lstStyle/>
          <a:p>
            <a:pPr algn="r">
              <a:lnSpc>
                <a:spcPts val="3782"/>
              </a:lnSpc>
            </a:pPr>
            <a:r>
              <a:rPr lang="en-US" sz="2701">
                <a:solidFill>
                  <a:srgbClr val="FFFFFF"/>
                </a:solidFill>
                <a:latin typeface="Inter Light"/>
              </a:rPr>
              <a:t>Deepfakes refer to a specific type of synthetic media in which artificial intelligence (AI) and deep learning techniques are used to create or manipulate visual and audio content. The term "deepfake" is a combination of "deep learning" and "fake." Deep learning is a subset of machine learning that involves training neural networks with large amounts of data to perform specific tasks, such as image or speech recognition.</a:t>
            </a:r>
          </a:p>
          <a:p>
            <a:pPr algn="r" marL="0" indent="0" lvl="0">
              <a:lnSpc>
                <a:spcPts val="3782"/>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8"/>
        </a:solidFill>
      </p:bgPr>
    </p:bg>
    <p:spTree>
      <p:nvGrpSpPr>
        <p:cNvPr id="1" name=""/>
        <p:cNvGrpSpPr/>
        <p:nvPr/>
      </p:nvGrpSpPr>
      <p:grpSpPr>
        <a:xfrm>
          <a:off x="0" y="0"/>
          <a:ext cx="0" cy="0"/>
          <a:chOff x="0" y="0"/>
          <a:chExt cx="0" cy="0"/>
        </a:xfrm>
      </p:grpSpPr>
      <p:grpSp>
        <p:nvGrpSpPr>
          <p:cNvPr name="Group 2" id="2"/>
          <p:cNvGrpSpPr/>
          <p:nvPr/>
        </p:nvGrpSpPr>
        <p:grpSpPr>
          <a:xfrm rot="0">
            <a:off x="0" y="3262413"/>
            <a:ext cx="7800936" cy="3762173"/>
            <a:chOff x="0" y="0"/>
            <a:chExt cx="10401248" cy="5016231"/>
          </a:xfrm>
        </p:grpSpPr>
        <p:pic>
          <p:nvPicPr>
            <p:cNvPr name="Picture 3" id="3"/>
            <p:cNvPicPr>
              <a:picLocks noChangeAspect="true"/>
            </p:cNvPicPr>
            <p:nvPr/>
          </p:nvPicPr>
          <p:blipFill>
            <a:blip r:embed="rId2"/>
            <a:srcRect l="0" t="7100" r="0" b="7100"/>
            <a:stretch>
              <a:fillRect/>
            </a:stretch>
          </p:blipFill>
          <p:spPr>
            <a:xfrm flipH="false" flipV="false">
              <a:off x="0" y="0"/>
              <a:ext cx="10401248" cy="5016231"/>
            </a:xfrm>
            <a:prstGeom prst="rect">
              <a:avLst/>
            </a:prstGeom>
          </p:spPr>
        </p:pic>
      </p:grpSp>
      <p:sp>
        <p:nvSpPr>
          <p:cNvPr name="Freeform 4" id="4"/>
          <p:cNvSpPr/>
          <p:nvPr/>
        </p:nvSpPr>
        <p:spPr>
          <a:xfrm flipH="false" flipV="false" rot="0">
            <a:off x="15348197" y="934424"/>
            <a:ext cx="1911103" cy="236176"/>
          </a:xfrm>
          <a:custGeom>
            <a:avLst/>
            <a:gdLst/>
            <a:ahLst/>
            <a:cxnLst/>
            <a:rect r="r" b="b" t="t" l="l"/>
            <a:pathLst>
              <a:path h="236176" w="1911103">
                <a:moveTo>
                  <a:pt x="0" y="0"/>
                </a:moveTo>
                <a:lnTo>
                  <a:pt x="1911103" y="0"/>
                </a:lnTo>
                <a:lnTo>
                  <a:pt x="1911103" y="236177"/>
                </a:lnTo>
                <a:lnTo>
                  <a:pt x="0" y="236177"/>
                </a:lnTo>
                <a:lnTo>
                  <a:pt x="0" y="0"/>
                </a:lnTo>
                <a:close/>
              </a:path>
            </a:pathLst>
          </a:custGeom>
          <a:blipFill>
            <a:blip r:embed="rId3">
              <a:extLst>
                <a:ext uri="{96DAC541-7B7A-43D3-8B79-37D633B846F1}">
                  <asvg:svgBlip xmlns:asvg="http://schemas.microsoft.com/office/drawing/2016/SVG/main" r:embed="rId4"/>
                </a:ext>
              </a:extLst>
            </a:blip>
            <a:stretch>
              <a:fillRect l="0" t="0" r="0" b="-657599"/>
            </a:stretch>
          </a:blipFill>
        </p:spPr>
      </p:sp>
      <p:sp>
        <p:nvSpPr>
          <p:cNvPr name="Freeform 5" id="5"/>
          <p:cNvSpPr/>
          <p:nvPr/>
        </p:nvSpPr>
        <p:spPr>
          <a:xfrm flipH="false" flipV="false" rot="0">
            <a:off x="1028700" y="9140212"/>
            <a:ext cx="1911103" cy="236176"/>
          </a:xfrm>
          <a:custGeom>
            <a:avLst/>
            <a:gdLst/>
            <a:ahLst/>
            <a:cxnLst/>
            <a:rect r="r" b="b" t="t" l="l"/>
            <a:pathLst>
              <a:path h="236176" w="1911103">
                <a:moveTo>
                  <a:pt x="0" y="0"/>
                </a:moveTo>
                <a:lnTo>
                  <a:pt x="1911103" y="0"/>
                </a:lnTo>
                <a:lnTo>
                  <a:pt x="1911103" y="236176"/>
                </a:lnTo>
                <a:lnTo>
                  <a:pt x="0" y="236176"/>
                </a:lnTo>
                <a:lnTo>
                  <a:pt x="0" y="0"/>
                </a:lnTo>
                <a:close/>
              </a:path>
            </a:pathLst>
          </a:custGeom>
          <a:blipFill>
            <a:blip r:embed="rId3">
              <a:extLst>
                <a:ext uri="{96DAC541-7B7A-43D3-8B79-37D633B846F1}">
                  <asvg:svgBlip xmlns:asvg="http://schemas.microsoft.com/office/drawing/2016/SVG/main" r:embed="rId4"/>
                </a:ext>
              </a:extLst>
            </a:blip>
            <a:stretch>
              <a:fillRect l="0" t="0" r="0" b="-657599"/>
            </a:stretch>
          </a:blipFill>
        </p:spPr>
      </p:sp>
      <p:sp>
        <p:nvSpPr>
          <p:cNvPr name="Freeform 6" id="6"/>
          <p:cNvSpPr/>
          <p:nvPr/>
        </p:nvSpPr>
        <p:spPr>
          <a:xfrm flipH="false" flipV="false" rot="0">
            <a:off x="15602364" y="9037032"/>
            <a:ext cx="1739268" cy="442536"/>
          </a:xfrm>
          <a:custGeom>
            <a:avLst/>
            <a:gdLst/>
            <a:ahLst/>
            <a:cxnLst/>
            <a:rect r="r" b="b" t="t" l="l"/>
            <a:pathLst>
              <a:path h="442536" w="1739268">
                <a:moveTo>
                  <a:pt x="0" y="0"/>
                </a:moveTo>
                <a:lnTo>
                  <a:pt x="1739268" y="0"/>
                </a:lnTo>
                <a:lnTo>
                  <a:pt x="1739268" y="442536"/>
                </a:lnTo>
                <a:lnTo>
                  <a:pt x="0" y="442536"/>
                </a:lnTo>
                <a:lnTo>
                  <a:pt x="0" y="0"/>
                </a:lnTo>
                <a:close/>
              </a:path>
            </a:pathLst>
          </a:custGeom>
          <a:blipFill>
            <a:blip r:embed="rId5">
              <a:extLst>
                <a:ext uri="{96DAC541-7B7A-43D3-8B79-37D633B846F1}">
                  <asvg:svgBlip xmlns:asvg="http://schemas.microsoft.com/office/drawing/2016/SVG/main" r:embed="rId6"/>
                </a:ext>
              </a:extLst>
            </a:blip>
            <a:stretch>
              <a:fillRect l="-66963" t="-238188" r="-69619" b="-591635"/>
            </a:stretch>
          </a:blipFill>
        </p:spPr>
      </p:sp>
      <p:sp>
        <p:nvSpPr>
          <p:cNvPr name="Freeform 7" id="7"/>
          <p:cNvSpPr/>
          <p:nvPr/>
        </p:nvSpPr>
        <p:spPr>
          <a:xfrm flipH="true" flipV="false" rot="0">
            <a:off x="936076" y="807432"/>
            <a:ext cx="1739268" cy="442536"/>
          </a:xfrm>
          <a:custGeom>
            <a:avLst/>
            <a:gdLst/>
            <a:ahLst/>
            <a:cxnLst/>
            <a:rect r="r" b="b" t="t" l="l"/>
            <a:pathLst>
              <a:path h="442536" w="1739268">
                <a:moveTo>
                  <a:pt x="1739268" y="0"/>
                </a:moveTo>
                <a:lnTo>
                  <a:pt x="0" y="0"/>
                </a:lnTo>
                <a:lnTo>
                  <a:pt x="0" y="442536"/>
                </a:lnTo>
                <a:lnTo>
                  <a:pt x="1739268" y="442536"/>
                </a:lnTo>
                <a:lnTo>
                  <a:pt x="1739268" y="0"/>
                </a:lnTo>
                <a:close/>
              </a:path>
            </a:pathLst>
          </a:custGeom>
          <a:blipFill>
            <a:blip r:embed="rId5">
              <a:extLst>
                <a:ext uri="{96DAC541-7B7A-43D3-8B79-37D633B846F1}">
                  <asvg:svgBlip xmlns:asvg="http://schemas.microsoft.com/office/drawing/2016/SVG/main" r:embed="rId6"/>
                </a:ext>
              </a:extLst>
            </a:blip>
            <a:stretch>
              <a:fillRect l="-66963" t="-238188" r="-69619" b="-591635"/>
            </a:stretch>
          </a:blipFill>
        </p:spPr>
      </p:sp>
      <p:sp>
        <p:nvSpPr>
          <p:cNvPr name="AutoShape 8" id="8"/>
          <p:cNvSpPr/>
          <p:nvPr/>
        </p:nvSpPr>
        <p:spPr>
          <a:xfrm>
            <a:off x="8461061" y="1047750"/>
            <a:ext cx="6492240" cy="0"/>
          </a:xfrm>
          <a:prstGeom prst="line">
            <a:avLst/>
          </a:prstGeom>
          <a:ln cap="flat" w="9525">
            <a:solidFill>
              <a:srgbClr val="FFFFFF"/>
            </a:solidFill>
            <a:prstDash val="solid"/>
            <a:headEnd type="none" len="sm" w="sm"/>
            <a:tailEnd type="none" len="sm" w="sm"/>
          </a:ln>
        </p:spPr>
      </p:sp>
      <p:sp>
        <p:nvSpPr>
          <p:cNvPr name="AutoShape 9" id="9"/>
          <p:cNvSpPr/>
          <p:nvPr/>
        </p:nvSpPr>
        <p:spPr>
          <a:xfrm>
            <a:off x="3385580" y="9253537"/>
            <a:ext cx="6492240" cy="0"/>
          </a:xfrm>
          <a:prstGeom prst="line">
            <a:avLst/>
          </a:prstGeom>
          <a:ln cap="flat" w="9525">
            <a:solidFill>
              <a:srgbClr val="FFFFFF"/>
            </a:solidFill>
            <a:prstDash val="solid"/>
            <a:headEnd type="none" len="sm" w="sm"/>
            <a:tailEnd type="none" len="sm" w="sm"/>
          </a:ln>
        </p:spPr>
      </p:sp>
      <p:sp>
        <p:nvSpPr>
          <p:cNvPr name="TextBox 10" id="10"/>
          <p:cNvSpPr txBox="true"/>
          <p:nvPr/>
        </p:nvSpPr>
        <p:spPr>
          <a:xfrm rot="0">
            <a:off x="131445" y="1424411"/>
            <a:ext cx="7669491" cy="1838003"/>
          </a:xfrm>
          <a:prstGeom prst="rect">
            <a:avLst/>
          </a:prstGeom>
        </p:spPr>
        <p:txBody>
          <a:bodyPr anchor="t" rtlCol="false" tIns="0" lIns="0" bIns="0" rIns="0">
            <a:spAutoFit/>
          </a:bodyPr>
          <a:lstStyle/>
          <a:p>
            <a:pPr marL="0" indent="0" lvl="0">
              <a:lnSpc>
                <a:spcPts val="6887"/>
              </a:lnSpc>
            </a:pPr>
            <a:r>
              <a:rPr lang="en-US" sz="6887">
                <a:solidFill>
                  <a:srgbClr val="FFFFFF"/>
                </a:solidFill>
                <a:latin typeface="Helios Extended Bold"/>
              </a:rPr>
              <a:t>GENERATIVE MODELS:</a:t>
            </a:r>
          </a:p>
        </p:txBody>
      </p:sp>
      <p:sp>
        <p:nvSpPr>
          <p:cNvPr name="TextBox 11" id="11"/>
          <p:cNvSpPr txBox="true"/>
          <p:nvPr/>
        </p:nvSpPr>
        <p:spPr>
          <a:xfrm rot="0">
            <a:off x="7800936" y="3615256"/>
            <a:ext cx="9540696" cy="3046964"/>
          </a:xfrm>
          <a:prstGeom prst="rect">
            <a:avLst/>
          </a:prstGeom>
        </p:spPr>
        <p:txBody>
          <a:bodyPr anchor="t" rtlCol="false" tIns="0" lIns="0" bIns="0" rIns="0">
            <a:spAutoFit/>
          </a:bodyPr>
          <a:lstStyle/>
          <a:p>
            <a:pPr algn="ctr">
              <a:lnSpc>
                <a:spcPts val="2474"/>
              </a:lnSpc>
            </a:pPr>
            <a:r>
              <a:rPr lang="en-US" sz="2152">
                <a:solidFill>
                  <a:srgbClr val="FFFFFF"/>
                </a:solidFill>
                <a:latin typeface="Helios Extended Bold"/>
              </a:rPr>
              <a:t>DEEPFAKES OFTEN RELY ON GENERATIVE MODELS, SUCH AS GENERATIVE ADVERSARIAL NETWORKS (GANS) OR VARIATIONAL AUTOENCODERS (VAES). GANS, IN PARTICULAR, CONSIST OF TWO NEURAL NETWORKS – A GENERATOR AND A DISCRIMINATOR – WHICH ARE TRAINED IN OPPOSITION TO EACH OTHER.</a:t>
            </a:r>
          </a:p>
          <a:p>
            <a:pPr algn="ctr">
              <a:lnSpc>
                <a:spcPts val="7483"/>
              </a:lnSpc>
            </a:pPr>
          </a:p>
          <a:p>
            <a:pPr algn="ctr">
              <a:lnSpc>
                <a:spcPts val="164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8"/>
        </a:solidFill>
      </p:bgPr>
    </p:bg>
    <p:spTree>
      <p:nvGrpSpPr>
        <p:cNvPr id="1" name=""/>
        <p:cNvGrpSpPr/>
        <p:nvPr/>
      </p:nvGrpSpPr>
      <p:grpSpPr>
        <a:xfrm>
          <a:off x="0" y="0"/>
          <a:ext cx="0" cy="0"/>
          <a:chOff x="0" y="0"/>
          <a:chExt cx="0" cy="0"/>
        </a:xfrm>
      </p:grpSpPr>
      <p:grpSp>
        <p:nvGrpSpPr>
          <p:cNvPr name="Group 2" id="2"/>
          <p:cNvGrpSpPr/>
          <p:nvPr/>
        </p:nvGrpSpPr>
        <p:grpSpPr>
          <a:xfrm rot="0">
            <a:off x="11379863" y="1490986"/>
            <a:ext cx="5102507" cy="7305029"/>
            <a:chOff x="0" y="0"/>
            <a:chExt cx="10591800" cy="15163800"/>
          </a:xfrm>
        </p:grpSpPr>
        <p:sp>
          <p:nvSpPr>
            <p:cNvPr name="Freeform 3" id="3"/>
            <p:cNvSpPr/>
            <p:nvPr/>
          </p:nvSpPr>
          <p:spPr>
            <a:xfrm flipH="false" flipV="false" rot="0">
              <a:off x="0" y="0"/>
              <a:ext cx="10591800" cy="15163800"/>
            </a:xfrm>
            <a:custGeom>
              <a:avLst/>
              <a:gdLst/>
              <a:ahLst/>
              <a:cxnLst/>
              <a:rect r="r" b="b" t="t" l="l"/>
              <a:pathLst>
                <a:path h="15163800" w="10591800">
                  <a:moveTo>
                    <a:pt x="10591800" y="254000"/>
                  </a:moveTo>
                  <a:lnTo>
                    <a:pt x="10591800" y="14909800"/>
                  </a:lnTo>
                  <a:cubicBezTo>
                    <a:pt x="10591800" y="15050136"/>
                    <a:pt x="10478135" y="15163800"/>
                    <a:pt x="10337800" y="15163800"/>
                  </a:cubicBezTo>
                  <a:lnTo>
                    <a:pt x="254000" y="15163800"/>
                  </a:lnTo>
                  <a:cubicBezTo>
                    <a:pt x="113665" y="15163800"/>
                    <a:pt x="0" y="15050136"/>
                    <a:pt x="0" y="14909800"/>
                  </a:cubicBezTo>
                  <a:lnTo>
                    <a:pt x="0" y="254000"/>
                  </a:lnTo>
                  <a:cubicBezTo>
                    <a:pt x="0" y="113665"/>
                    <a:pt x="113665" y="0"/>
                    <a:pt x="254000" y="0"/>
                  </a:cubicBezTo>
                  <a:lnTo>
                    <a:pt x="10337800" y="0"/>
                  </a:lnTo>
                  <a:cubicBezTo>
                    <a:pt x="10478135" y="0"/>
                    <a:pt x="10591800" y="113665"/>
                    <a:pt x="10591800" y="254000"/>
                  </a:cubicBezTo>
                  <a:close/>
                </a:path>
              </a:pathLst>
            </a:custGeom>
            <a:blipFill>
              <a:blip r:embed="rId2"/>
              <a:stretch>
                <a:fillRect l="-57374" t="0" r="-57374" b="0"/>
              </a:stretch>
            </a:blipFill>
          </p:spPr>
        </p:sp>
      </p:grpSp>
      <p:sp>
        <p:nvSpPr>
          <p:cNvPr name="Freeform 4" id="4"/>
          <p:cNvSpPr/>
          <p:nvPr/>
        </p:nvSpPr>
        <p:spPr>
          <a:xfrm flipH="true" flipV="true" rot="0">
            <a:off x="13888393" y="-2063102"/>
            <a:ext cx="5187955" cy="8109327"/>
          </a:xfrm>
          <a:custGeom>
            <a:avLst/>
            <a:gdLst/>
            <a:ahLst/>
            <a:cxnLst/>
            <a:rect r="r" b="b" t="t" l="l"/>
            <a:pathLst>
              <a:path h="8109327" w="5187955">
                <a:moveTo>
                  <a:pt x="5187955" y="8109327"/>
                </a:moveTo>
                <a:lnTo>
                  <a:pt x="0" y="8109327"/>
                </a:lnTo>
                <a:lnTo>
                  <a:pt x="0" y="0"/>
                </a:lnTo>
                <a:lnTo>
                  <a:pt x="5187955" y="0"/>
                </a:lnTo>
                <a:lnTo>
                  <a:pt x="5187955" y="8109327"/>
                </a:lnTo>
                <a:close/>
              </a:path>
            </a:pathLst>
          </a:custGeom>
          <a:blipFill>
            <a:blip r:embed="rId3"/>
            <a:stretch>
              <a:fillRect l="0" t="0" r="0" b="0"/>
            </a:stretch>
          </a:blipFill>
        </p:spPr>
      </p:sp>
      <p:sp>
        <p:nvSpPr>
          <p:cNvPr name="Freeform 5" id="5"/>
          <p:cNvSpPr/>
          <p:nvPr/>
        </p:nvSpPr>
        <p:spPr>
          <a:xfrm flipH="false" flipV="true" rot="0">
            <a:off x="10599161" y="6683525"/>
            <a:ext cx="3643947" cy="5695878"/>
          </a:xfrm>
          <a:custGeom>
            <a:avLst/>
            <a:gdLst/>
            <a:ahLst/>
            <a:cxnLst/>
            <a:rect r="r" b="b" t="t" l="l"/>
            <a:pathLst>
              <a:path h="5695878" w="3643947">
                <a:moveTo>
                  <a:pt x="0" y="5695879"/>
                </a:moveTo>
                <a:lnTo>
                  <a:pt x="3643947" y="5695879"/>
                </a:lnTo>
                <a:lnTo>
                  <a:pt x="3643947" y="0"/>
                </a:lnTo>
                <a:lnTo>
                  <a:pt x="0" y="0"/>
                </a:lnTo>
                <a:lnTo>
                  <a:pt x="0" y="5695879"/>
                </a:lnTo>
                <a:close/>
              </a:path>
            </a:pathLst>
          </a:custGeom>
          <a:blipFill>
            <a:blip r:embed="rId3"/>
            <a:stretch>
              <a:fillRect l="0" t="0" r="0" b="0"/>
            </a:stretch>
          </a:blipFill>
        </p:spPr>
      </p:sp>
      <p:sp>
        <p:nvSpPr>
          <p:cNvPr name="Freeform 6" id="6"/>
          <p:cNvSpPr/>
          <p:nvPr/>
        </p:nvSpPr>
        <p:spPr>
          <a:xfrm flipH="false" flipV="false" rot="0">
            <a:off x="901460" y="846964"/>
            <a:ext cx="1736823" cy="363472"/>
          </a:xfrm>
          <a:custGeom>
            <a:avLst/>
            <a:gdLst/>
            <a:ahLst/>
            <a:cxnLst/>
            <a:rect r="r" b="b" t="t" l="l"/>
            <a:pathLst>
              <a:path h="363472" w="1736823">
                <a:moveTo>
                  <a:pt x="0" y="0"/>
                </a:moveTo>
                <a:lnTo>
                  <a:pt x="1736823" y="0"/>
                </a:lnTo>
                <a:lnTo>
                  <a:pt x="1736823" y="363472"/>
                </a:lnTo>
                <a:lnTo>
                  <a:pt x="0" y="363472"/>
                </a:lnTo>
                <a:lnTo>
                  <a:pt x="0" y="0"/>
                </a:lnTo>
                <a:close/>
              </a:path>
            </a:pathLst>
          </a:custGeom>
          <a:blipFill>
            <a:blip r:embed="rId4">
              <a:extLst>
                <a:ext uri="{96DAC541-7B7A-43D3-8B79-37D633B846F1}">
                  <asvg:svgBlip xmlns:asvg="http://schemas.microsoft.com/office/drawing/2016/SVG/main" r:embed="rId5"/>
                </a:ext>
              </a:extLst>
            </a:blip>
            <a:stretch>
              <a:fillRect l="-67057" t="-517492" r="-69857" b="-514588"/>
            </a:stretch>
          </a:blipFill>
        </p:spPr>
      </p:sp>
      <p:sp>
        <p:nvSpPr>
          <p:cNvPr name="Freeform 7" id="7"/>
          <p:cNvSpPr/>
          <p:nvPr/>
        </p:nvSpPr>
        <p:spPr>
          <a:xfrm flipH="false" flipV="false" rot="0">
            <a:off x="1028700" y="9152109"/>
            <a:ext cx="1609583" cy="212381"/>
          </a:xfrm>
          <a:custGeom>
            <a:avLst/>
            <a:gdLst/>
            <a:ahLst/>
            <a:cxnLst/>
            <a:rect r="r" b="b" t="t" l="l"/>
            <a:pathLst>
              <a:path h="212381" w="1609583">
                <a:moveTo>
                  <a:pt x="0" y="0"/>
                </a:moveTo>
                <a:lnTo>
                  <a:pt x="1609583" y="0"/>
                </a:lnTo>
                <a:lnTo>
                  <a:pt x="1609583" y="212382"/>
                </a:lnTo>
                <a:lnTo>
                  <a:pt x="0" y="212382"/>
                </a:lnTo>
                <a:lnTo>
                  <a:pt x="0" y="0"/>
                </a:lnTo>
                <a:close/>
              </a:path>
            </a:pathLst>
          </a:custGeom>
          <a:blipFill>
            <a:blip r:embed="rId6">
              <a:extLst>
                <a:ext uri="{96DAC541-7B7A-43D3-8B79-37D633B846F1}">
                  <asvg:svgBlip xmlns:asvg="http://schemas.microsoft.com/office/drawing/2016/SVG/main" r:embed="rId7"/>
                </a:ext>
              </a:extLst>
            </a:blip>
            <a:stretch>
              <a:fillRect l="0" t="-125049" r="0" b="0"/>
            </a:stretch>
          </a:blipFill>
        </p:spPr>
      </p:sp>
      <p:sp>
        <p:nvSpPr>
          <p:cNvPr name="Freeform 8" id="8"/>
          <p:cNvSpPr/>
          <p:nvPr/>
        </p:nvSpPr>
        <p:spPr>
          <a:xfrm flipH="false" flipV="false" rot="-5400000">
            <a:off x="10575072" y="2557371"/>
            <a:ext cx="1609583" cy="477963"/>
          </a:xfrm>
          <a:custGeom>
            <a:avLst/>
            <a:gdLst/>
            <a:ahLst/>
            <a:cxnLst/>
            <a:rect r="r" b="b" t="t" l="l"/>
            <a:pathLst>
              <a:path h="477963" w="1609583">
                <a:moveTo>
                  <a:pt x="0" y="0"/>
                </a:moveTo>
                <a:lnTo>
                  <a:pt x="1609582" y="0"/>
                </a:lnTo>
                <a:lnTo>
                  <a:pt x="1609582" y="477963"/>
                </a:lnTo>
                <a:lnTo>
                  <a:pt x="0" y="4779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5400000">
            <a:off x="15677579" y="7392290"/>
            <a:ext cx="1609583" cy="477963"/>
          </a:xfrm>
          <a:custGeom>
            <a:avLst/>
            <a:gdLst/>
            <a:ahLst/>
            <a:cxnLst/>
            <a:rect r="r" b="b" t="t" l="l"/>
            <a:pathLst>
              <a:path h="477963" w="1609583">
                <a:moveTo>
                  <a:pt x="0" y="0"/>
                </a:moveTo>
                <a:lnTo>
                  <a:pt x="1609583" y="0"/>
                </a:lnTo>
                <a:lnTo>
                  <a:pt x="1609583" y="477963"/>
                </a:lnTo>
                <a:lnTo>
                  <a:pt x="0" y="4779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10" id="10"/>
          <p:cNvSpPr txBox="true"/>
          <p:nvPr/>
        </p:nvSpPr>
        <p:spPr>
          <a:xfrm rot="0">
            <a:off x="148904" y="1595761"/>
            <a:ext cx="8196206" cy="2218587"/>
          </a:xfrm>
          <a:prstGeom prst="rect">
            <a:avLst/>
          </a:prstGeom>
        </p:spPr>
        <p:txBody>
          <a:bodyPr anchor="t" rtlCol="false" tIns="0" lIns="0" bIns="0" rIns="0">
            <a:spAutoFit/>
          </a:bodyPr>
          <a:lstStyle/>
          <a:p>
            <a:pPr marL="0" indent="0" lvl="0">
              <a:lnSpc>
                <a:spcPts val="8277"/>
              </a:lnSpc>
            </a:pPr>
            <a:r>
              <a:rPr lang="en-US" sz="8277">
                <a:solidFill>
                  <a:srgbClr val="FFFFFF"/>
                </a:solidFill>
                <a:latin typeface="Helios Extended Bold"/>
              </a:rPr>
              <a:t>TRAINING DATA:</a:t>
            </a:r>
          </a:p>
        </p:txBody>
      </p:sp>
      <p:sp>
        <p:nvSpPr>
          <p:cNvPr name="TextBox 11" id="11"/>
          <p:cNvSpPr txBox="true"/>
          <p:nvPr/>
        </p:nvSpPr>
        <p:spPr>
          <a:xfrm rot="0">
            <a:off x="180348" y="4042948"/>
            <a:ext cx="9472590" cy="2669254"/>
          </a:xfrm>
          <a:prstGeom prst="rect">
            <a:avLst/>
          </a:prstGeom>
        </p:spPr>
        <p:txBody>
          <a:bodyPr anchor="t" rtlCol="false" tIns="0" lIns="0" bIns="0" rIns="0">
            <a:spAutoFit/>
          </a:bodyPr>
          <a:lstStyle/>
          <a:p>
            <a:pPr>
              <a:lnSpc>
                <a:spcPts val="3550"/>
              </a:lnSpc>
            </a:pPr>
            <a:r>
              <a:rPr lang="en-US" sz="2536">
                <a:solidFill>
                  <a:srgbClr val="FFFFFF"/>
                </a:solidFill>
                <a:latin typeface="Inter Bold"/>
              </a:rPr>
              <a:t>Deepfakes require a substantial amount of training data, typically consisting of images or videos of the target individual. The model learns the facial expressions, mannerisms, and other characteristics of the subject from this dataset.</a:t>
            </a:r>
          </a:p>
          <a:p>
            <a:pPr algn="l" marL="0" indent="0" lvl="0">
              <a:lnSpc>
                <a:spcPts val="3550"/>
              </a:lnSpc>
              <a:spcBef>
                <a:spcPct val="0"/>
              </a:spcBef>
            </a:pPr>
          </a:p>
        </p:txBody>
      </p:sp>
      <p:sp>
        <p:nvSpPr>
          <p:cNvPr name="AutoShape 12" id="12"/>
          <p:cNvSpPr/>
          <p:nvPr/>
        </p:nvSpPr>
        <p:spPr>
          <a:xfrm>
            <a:off x="3069559" y="1047750"/>
            <a:ext cx="2946209" cy="0"/>
          </a:xfrm>
          <a:prstGeom prst="line">
            <a:avLst/>
          </a:prstGeom>
          <a:ln cap="flat" w="9525">
            <a:solidFill>
              <a:srgbClr val="FFFFFF"/>
            </a:solidFill>
            <a:prstDash val="solid"/>
            <a:headEnd type="none" len="sm" w="sm"/>
            <a:tailEnd type="none" len="sm" w="sm"/>
          </a:ln>
        </p:spPr>
      </p:sp>
      <p:sp>
        <p:nvSpPr>
          <p:cNvPr name="AutoShape 13" id="13"/>
          <p:cNvSpPr/>
          <p:nvPr/>
        </p:nvSpPr>
        <p:spPr>
          <a:xfrm>
            <a:off x="3069559" y="9263062"/>
            <a:ext cx="2946209" cy="0"/>
          </a:xfrm>
          <a:prstGeom prst="line">
            <a:avLst/>
          </a:prstGeom>
          <a:ln cap="flat" w="9525">
            <a:solidFill>
              <a:srgbClr val="FFFFFF"/>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8"/>
        </a:solidFill>
      </p:bgPr>
    </p:bg>
    <p:spTree>
      <p:nvGrpSpPr>
        <p:cNvPr id="1" name=""/>
        <p:cNvGrpSpPr/>
        <p:nvPr/>
      </p:nvGrpSpPr>
      <p:grpSpPr>
        <a:xfrm>
          <a:off x="0" y="0"/>
          <a:ext cx="0" cy="0"/>
          <a:chOff x="0" y="0"/>
          <a:chExt cx="0" cy="0"/>
        </a:xfrm>
      </p:grpSpPr>
      <p:sp>
        <p:nvSpPr>
          <p:cNvPr name="Freeform 2" id="2"/>
          <p:cNvSpPr/>
          <p:nvPr/>
        </p:nvSpPr>
        <p:spPr>
          <a:xfrm flipH="false" flipV="false" rot="2142642">
            <a:off x="6667766" y="2936279"/>
            <a:ext cx="1713083" cy="2652721"/>
          </a:xfrm>
          <a:custGeom>
            <a:avLst/>
            <a:gdLst/>
            <a:ahLst/>
            <a:cxnLst/>
            <a:rect r="r" b="b" t="t" l="l"/>
            <a:pathLst>
              <a:path h="2652721" w="1713083">
                <a:moveTo>
                  <a:pt x="0" y="0"/>
                </a:moveTo>
                <a:lnTo>
                  <a:pt x="1713083" y="0"/>
                </a:lnTo>
                <a:lnTo>
                  <a:pt x="1713083" y="2652722"/>
                </a:lnTo>
                <a:lnTo>
                  <a:pt x="0" y="2652722"/>
                </a:lnTo>
                <a:lnTo>
                  <a:pt x="0" y="0"/>
                </a:lnTo>
                <a:close/>
              </a:path>
            </a:pathLst>
          </a:custGeom>
          <a:blipFill>
            <a:blip r:embed="rId2"/>
            <a:stretch>
              <a:fillRect l="0" t="0" r="0" b="0"/>
            </a:stretch>
          </a:blipFill>
        </p:spPr>
      </p:sp>
      <p:grpSp>
        <p:nvGrpSpPr>
          <p:cNvPr name="Group 3" id="3"/>
          <p:cNvGrpSpPr/>
          <p:nvPr/>
        </p:nvGrpSpPr>
        <p:grpSpPr>
          <a:xfrm rot="0">
            <a:off x="7258322" y="4444216"/>
            <a:ext cx="10000978" cy="4814084"/>
            <a:chOff x="0" y="0"/>
            <a:chExt cx="13334637" cy="6418779"/>
          </a:xfrm>
        </p:grpSpPr>
        <p:pic>
          <p:nvPicPr>
            <p:cNvPr name="Picture 4" id="4"/>
            <p:cNvPicPr>
              <a:picLocks noChangeAspect="true"/>
            </p:cNvPicPr>
            <p:nvPr/>
          </p:nvPicPr>
          <p:blipFill>
            <a:blip r:embed="rId3"/>
            <a:srcRect l="0" t="5899" r="0" b="5899"/>
            <a:stretch>
              <a:fillRect/>
            </a:stretch>
          </p:blipFill>
          <p:spPr>
            <a:xfrm flipH="false" flipV="false">
              <a:off x="0" y="0"/>
              <a:ext cx="13334637" cy="6418779"/>
            </a:xfrm>
            <a:prstGeom prst="rect">
              <a:avLst/>
            </a:prstGeom>
          </p:spPr>
        </p:pic>
      </p:grpSp>
      <p:sp>
        <p:nvSpPr>
          <p:cNvPr name="Freeform 5" id="5"/>
          <p:cNvSpPr/>
          <p:nvPr/>
        </p:nvSpPr>
        <p:spPr>
          <a:xfrm flipH="false" flipV="false" rot="5400000">
            <a:off x="14805757" y="6793549"/>
            <a:ext cx="4744264" cy="4859682"/>
          </a:xfrm>
          <a:custGeom>
            <a:avLst/>
            <a:gdLst/>
            <a:ahLst/>
            <a:cxnLst/>
            <a:rect r="r" b="b" t="t" l="l"/>
            <a:pathLst>
              <a:path h="4859682" w="4744264">
                <a:moveTo>
                  <a:pt x="0" y="0"/>
                </a:moveTo>
                <a:lnTo>
                  <a:pt x="4744264" y="0"/>
                </a:lnTo>
                <a:lnTo>
                  <a:pt x="4744264" y="4859682"/>
                </a:lnTo>
                <a:lnTo>
                  <a:pt x="0" y="4859682"/>
                </a:lnTo>
                <a:lnTo>
                  <a:pt x="0" y="0"/>
                </a:lnTo>
                <a:close/>
              </a:path>
            </a:pathLst>
          </a:custGeom>
          <a:blipFill>
            <a:blip r:embed="rId4"/>
            <a:stretch>
              <a:fillRect l="0" t="0" r="0" b="0"/>
            </a:stretch>
          </a:blipFill>
        </p:spPr>
      </p:sp>
      <p:sp>
        <p:nvSpPr>
          <p:cNvPr name="Freeform 6" id="6"/>
          <p:cNvSpPr/>
          <p:nvPr/>
        </p:nvSpPr>
        <p:spPr>
          <a:xfrm flipH="false" flipV="false" rot="0">
            <a:off x="15441191" y="891687"/>
            <a:ext cx="1818109" cy="293483"/>
          </a:xfrm>
          <a:custGeom>
            <a:avLst/>
            <a:gdLst/>
            <a:ahLst/>
            <a:cxnLst/>
            <a:rect r="r" b="b" t="t" l="l"/>
            <a:pathLst>
              <a:path h="293483" w="1818109">
                <a:moveTo>
                  <a:pt x="0" y="0"/>
                </a:moveTo>
                <a:lnTo>
                  <a:pt x="1818109" y="0"/>
                </a:lnTo>
                <a:lnTo>
                  <a:pt x="1818109" y="293483"/>
                </a:lnTo>
                <a:lnTo>
                  <a:pt x="0" y="293483"/>
                </a:lnTo>
                <a:lnTo>
                  <a:pt x="0" y="0"/>
                </a:lnTo>
                <a:close/>
              </a:path>
            </a:pathLst>
          </a:custGeom>
          <a:blipFill>
            <a:blip r:embed="rId5">
              <a:extLst>
                <a:ext uri="{96DAC541-7B7A-43D3-8B79-37D633B846F1}">
                  <asvg:svgBlip xmlns:asvg="http://schemas.microsoft.com/office/drawing/2016/SVG/main" r:embed="rId6"/>
                </a:ext>
              </a:extLst>
            </a:blip>
            <a:stretch>
              <a:fillRect l="0" t="-120523" r="0" b="0"/>
            </a:stretch>
          </a:blipFill>
        </p:spPr>
      </p:sp>
      <p:sp>
        <p:nvSpPr>
          <p:cNvPr name="Freeform 7" id="7"/>
          <p:cNvSpPr/>
          <p:nvPr/>
        </p:nvSpPr>
        <p:spPr>
          <a:xfrm flipH="false" flipV="false" rot="0">
            <a:off x="1028700" y="8946469"/>
            <a:ext cx="1212065" cy="623663"/>
          </a:xfrm>
          <a:custGeom>
            <a:avLst/>
            <a:gdLst/>
            <a:ahLst/>
            <a:cxnLst/>
            <a:rect r="r" b="b" t="t" l="l"/>
            <a:pathLst>
              <a:path h="623663" w="1212065">
                <a:moveTo>
                  <a:pt x="0" y="0"/>
                </a:moveTo>
                <a:lnTo>
                  <a:pt x="1212065" y="0"/>
                </a:lnTo>
                <a:lnTo>
                  <a:pt x="1212065" y="623662"/>
                </a:lnTo>
                <a:lnTo>
                  <a:pt x="0" y="6236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8" id="8"/>
          <p:cNvSpPr/>
          <p:nvPr/>
        </p:nvSpPr>
        <p:spPr>
          <a:xfrm>
            <a:off x="13076915" y="1038429"/>
            <a:ext cx="1900780" cy="0"/>
          </a:xfrm>
          <a:prstGeom prst="line">
            <a:avLst/>
          </a:prstGeom>
          <a:ln cap="flat" w="9525">
            <a:solidFill>
              <a:srgbClr val="FFFFFF"/>
            </a:solidFill>
            <a:prstDash val="solid"/>
            <a:headEnd type="none" len="sm" w="sm"/>
            <a:tailEnd type="none" len="sm" w="sm"/>
          </a:ln>
        </p:spPr>
      </p:sp>
      <p:sp>
        <p:nvSpPr>
          <p:cNvPr name="AutoShape 9" id="9"/>
          <p:cNvSpPr/>
          <p:nvPr/>
        </p:nvSpPr>
        <p:spPr>
          <a:xfrm>
            <a:off x="2705488" y="9263063"/>
            <a:ext cx="1900780" cy="0"/>
          </a:xfrm>
          <a:prstGeom prst="line">
            <a:avLst/>
          </a:prstGeom>
          <a:ln cap="flat" w="9525">
            <a:solidFill>
              <a:srgbClr val="FFFFFF"/>
            </a:solidFill>
            <a:prstDash val="solid"/>
            <a:headEnd type="none" len="sm" w="sm"/>
            <a:tailEnd type="none" len="sm" w="sm"/>
          </a:ln>
        </p:spPr>
      </p:sp>
      <p:sp>
        <p:nvSpPr>
          <p:cNvPr name="TextBox 10" id="10"/>
          <p:cNvSpPr txBox="true"/>
          <p:nvPr/>
        </p:nvSpPr>
        <p:spPr>
          <a:xfrm rot="0">
            <a:off x="634272" y="641437"/>
            <a:ext cx="9246821" cy="1860737"/>
          </a:xfrm>
          <a:prstGeom prst="rect">
            <a:avLst/>
          </a:prstGeom>
        </p:spPr>
        <p:txBody>
          <a:bodyPr anchor="t" rtlCol="false" tIns="0" lIns="0" bIns="0" rIns="0">
            <a:spAutoFit/>
          </a:bodyPr>
          <a:lstStyle/>
          <a:p>
            <a:pPr>
              <a:lnSpc>
                <a:spcPts val="6950"/>
              </a:lnSpc>
            </a:pPr>
            <a:r>
              <a:rPr lang="en-US" sz="6950">
                <a:solidFill>
                  <a:srgbClr val="FFFFFF"/>
                </a:solidFill>
                <a:latin typeface="Helios Extended Bold"/>
              </a:rPr>
              <a:t>FACE MAPPING</a:t>
            </a:r>
          </a:p>
          <a:p>
            <a:pPr marL="0" indent="0" lvl="0">
              <a:lnSpc>
                <a:spcPts val="6950"/>
              </a:lnSpc>
            </a:pPr>
          </a:p>
        </p:txBody>
      </p:sp>
      <p:sp>
        <p:nvSpPr>
          <p:cNvPr name="TextBox 11" id="11"/>
          <p:cNvSpPr txBox="true"/>
          <p:nvPr/>
        </p:nvSpPr>
        <p:spPr>
          <a:xfrm rot="0">
            <a:off x="449244" y="3429995"/>
            <a:ext cx="6006716" cy="3820342"/>
          </a:xfrm>
          <a:prstGeom prst="rect">
            <a:avLst/>
          </a:prstGeom>
        </p:spPr>
        <p:txBody>
          <a:bodyPr anchor="t" rtlCol="false" tIns="0" lIns="0" bIns="0" rIns="0">
            <a:spAutoFit/>
          </a:bodyPr>
          <a:lstStyle/>
          <a:p>
            <a:pPr>
              <a:lnSpc>
                <a:spcPts val="3841"/>
              </a:lnSpc>
            </a:pPr>
            <a:r>
              <a:rPr lang="en-US" sz="2743">
                <a:solidFill>
                  <a:srgbClr val="FFFFFF"/>
                </a:solidFill>
                <a:latin typeface="Inter"/>
              </a:rPr>
              <a:t>The model uses facial landmark detection and tracking algorithms to identify key points on the face, creating a detailed map of facial features. This information is crucial for accurately superimposing one person's face onto another.</a:t>
            </a:r>
          </a:p>
          <a:p>
            <a:pPr algn="l" marL="0" indent="0" lvl="0">
              <a:lnSpc>
                <a:spcPts val="3841"/>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8"/>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8801154" y="2627420"/>
            <a:ext cx="1314419" cy="1314419"/>
          </a:xfrm>
          <a:custGeom>
            <a:avLst/>
            <a:gdLst/>
            <a:ahLst/>
            <a:cxnLst/>
            <a:rect r="r" b="b" t="t" l="l"/>
            <a:pathLst>
              <a:path h="1314419" w="1314419">
                <a:moveTo>
                  <a:pt x="0" y="0"/>
                </a:moveTo>
                <a:lnTo>
                  <a:pt x="1314420" y="0"/>
                </a:lnTo>
                <a:lnTo>
                  <a:pt x="1314420" y="1314420"/>
                </a:lnTo>
                <a:lnTo>
                  <a:pt x="0" y="13144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16602090" y="6367377"/>
            <a:ext cx="1314419" cy="1314419"/>
          </a:xfrm>
          <a:custGeom>
            <a:avLst/>
            <a:gdLst/>
            <a:ahLst/>
            <a:cxnLst/>
            <a:rect r="r" b="b" t="t" l="l"/>
            <a:pathLst>
              <a:path h="1314419" w="1314419">
                <a:moveTo>
                  <a:pt x="0" y="0"/>
                </a:moveTo>
                <a:lnTo>
                  <a:pt x="1314420" y="0"/>
                </a:lnTo>
                <a:lnTo>
                  <a:pt x="1314420" y="1314419"/>
                </a:lnTo>
                <a:lnTo>
                  <a:pt x="0" y="13144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458364" y="3262413"/>
            <a:ext cx="7800936" cy="3762173"/>
            <a:chOff x="0" y="0"/>
            <a:chExt cx="10401248" cy="5016231"/>
          </a:xfrm>
        </p:grpSpPr>
        <p:pic>
          <p:nvPicPr>
            <p:cNvPr name="Picture 5" id="5"/>
            <p:cNvPicPr>
              <a:picLocks noChangeAspect="true"/>
            </p:cNvPicPr>
            <p:nvPr/>
          </p:nvPicPr>
          <p:blipFill>
            <a:blip r:embed="rId4"/>
            <a:srcRect l="0" t="7100" r="0" b="7100"/>
            <a:stretch>
              <a:fillRect/>
            </a:stretch>
          </p:blipFill>
          <p:spPr>
            <a:xfrm flipH="false" flipV="false">
              <a:off x="0" y="0"/>
              <a:ext cx="10401248" cy="5016231"/>
            </a:xfrm>
            <a:prstGeom prst="rect">
              <a:avLst/>
            </a:prstGeom>
          </p:spPr>
        </p:pic>
      </p:grpSp>
      <p:sp>
        <p:nvSpPr>
          <p:cNvPr name="Freeform 6" id="6"/>
          <p:cNvSpPr/>
          <p:nvPr/>
        </p:nvSpPr>
        <p:spPr>
          <a:xfrm flipH="false" flipV="false" rot="0">
            <a:off x="15348197" y="9140212"/>
            <a:ext cx="1911103" cy="236176"/>
          </a:xfrm>
          <a:custGeom>
            <a:avLst/>
            <a:gdLst/>
            <a:ahLst/>
            <a:cxnLst/>
            <a:rect r="r" b="b" t="t" l="l"/>
            <a:pathLst>
              <a:path h="236176" w="1911103">
                <a:moveTo>
                  <a:pt x="0" y="0"/>
                </a:moveTo>
                <a:lnTo>
                  <a:pt x="1911103" y="0"/>
                </a:lnTo>
                <a:lnTo>
                  <a:pt x="1911103" y="236176"/>
                </a:lnTo>
                <a:lnTo>
                  <a:pt x="0" y="236176"/>
                </a:lnTo>
                <a:lnTo>
                  <a:pt x="0" y="0"/>
                </a:lnTo>
                <a:close/>
              </a:path>
            </a:pathLst>
          </a:custGeom>
          <a:blipFill>
            <a:blip r:embed="rId5">
              <a:extLst>
                <a:ext uri="{96DAC541-7B7A-43D3-8B79-37D633B846F1}">
                  <asvg:svgBlip xmlns:asvg="http://schemas.microsoft.com/office/drawing/2016/SVG/main" r:embed="rId6"/>
                </a:ext>
              </a:extLst>
            </a:blip>
            <a:stretch>
              <a:fillRect l="0" t="0" r="0" b="-657599"/>
            </a:stretch>
          </a:blipFill>
        </p:spPr>
      </p:sp>
      <p:sp>
        <p:nvSpPr>
          <p:cNvPr name="Freeform 7" id="7"/>
          <p:cNvSpPr/>
          <p:nvPr/>
        </p:nvSpPr>
        <p:spPr>
          <a:xfrm flipH="false" flipV="false" rot="0">
            <a:off x="1028700" y="910612"/>
            <a:ext cx="1911103" cy="236176"/>
          </a:xfrm>
          <a:custGeom>
            <a:avLst/>
            <a:gdLst/>
            <a:ahLst/>
            <a:cxnLst/>
            <a:rect r="r" b="b" t="t" l="l"/>
            <a:pathLst>
              <a:path h="236176" w="1911103">
                <a:moveTo>
                  <a:pt x="0" y="0"/>
                </a:moveTo>
                <a:lnTo>
                  <a:pt x="1911103" y="0"/>
                </a:lnTo>
                <a:lnTo>
                  <a:pt x="1911103" y="236176"/>
                </a:lnTo>
                <a:lnTo>
                  <a:pt x="0" y="236176"/>
                </a:lnTo>
                <a:lnTo>
                  <a:pt x="0" y="0"/>
                </a:lnTo>
                <a:close/>
              </a:path>
            </a:pathLst>
          </a:custGeom>
          <a:blipFill>
            <a:blip r:embed="rId5">
              <a:extLst>
                <a:ext uri="{96DAC541-7B7A-43D3-8B79-37D633B846F1}">
                  <asvg:svgBlip xmlns:asvg="http://schemas.microsoft.com/office/drawing/2016/SVG/main" r:embed="rId6"/>
                </a:ext>
              </a:extLst>
            </a:blip>
            <a:stretch>
              <a:fillRect l="0" t="0" r="0" b="-657599"/>
            </a:stretch>
          </a:blipFill>
        </p:spPr>
      </p:sp>
      <p:sp>
        <p:nvSpPr>
          <p:cNvPr name="Freeform 8" id="8"/>
          <p:cNvSpPr/>
          <p:nvPr/>
        </p:nvSpPr>
        <p:spPr>
          <a:xfrm flipH="false" flipV="false" rot="0">
            <a:off x="892657" y="9037032"/>
            <a:ext cx="1739268" cy="442536"/>
          </a:xfrm>
          <a:custGeom>
            <a:avLst/>
            <a:gdLst/>
            <a:ahLst/>
            <a:cxnLst/>
            <a:rect r="r" b="b" t="t" l="l"/>
            <a:pathLst>
              <a:path h="442536" w="1739268">
                <a:moveTo>
                  <a:pt x="0" y="0"/>
                </a:moveTo>
                <a:lnTo>
                  <a:pt x="1739268" y="0"/>
                </a:lnTo>
                <a:lnTo>
                  <a:pt x="1739268" y="442536"/>
                </a:lnTo>
                <a:lnTo>
                  <a:pt x="0" y="442536"/>
                </a:lnTo>
                <a:lnTo>
                  <a:pt x="0" y="0"/>
                </a:lnTo>
                <a:close/>
              </a:path>
            </a:pathLst>
          </a:custGeom>
          <a:blipFill>
            <a:blip r:embed="rId7">
              <a:extLst>
                <a:ext uri="{96DAC541-7B7A-43D3-8B79-37D633B846F1}">
                  <asvg:svgBlip xmlns:asvg="http://schemas.microsoft.com/office/drawing/2016/SVG/main" r:embed="rId8"/>
                </a:ext>
              </a:extLst>
            </a:blip>
            <a:stretch>
              <a:fillRect l="-66963" t="-238188" r="-69619" b="-591635"/>
            </a:stretch>
          </a:blipFill>
        </p:spPr>
      </p:sp>
      <p:sp>
        <p:nvSpPr>
          <p:cNvPr name="Freeform 9" id="9"/>
          <p:cNvSpPr/>
          <p:nvPr/>
        </p:nvSpPr>
        <p:spPr>
          <a:xfrm flipH="true" flipV="false" rot="0">
            <a:off x="15681677" y="807432"/>
            <a:ext cx="1739268" cy="442536"/>
          </a:xfrm>
          <a:custGeom>
            <a:avLst/>
            <a:gdLst/>
            <a:ahLst/>
            <a:cxnLst/>
            <a:rect r="r" b="b" t="t" l="l"/>
            <a:pathLst>
              <a:path h="442536" w="1739268">
                <a:moveTo>
                  <a:pt x="1739268" y="0"/>
                </a:moveTo>
                <a:lnTo>
                  <a:pt x="0" y="0"/>
                </a:lnTo>
                <a:lnTo>
                  <a:pt x="0" y="442536"/>
                </a:lnTo>
                <a:lnTo>
                  <a:pt x="1739268" y="442536"/>
                </a:lnTo>
                <a:lnTo>
                  <a:pt x="1739268" y="0"/>
                </a:lnTo>
                <a:close/>
              </a:path>
            </a:pathLst>
          </a:custGeom>
          <a:blipFill>
            <a:blip r:embed="rId7">
              <a:extLst>
                <a:ext uri="{96DAC541-7B7A-43D3-8B79-37D633B846F1}">
                  <asvg:svgBlip xmlns:asvg="http://schemas.microsoft.com/office/drawing/2016/SVG/main" r:embed="rId8"/>
                </a:ext>
              </a:extLst>
            </a:blip>
            <a:stretch>
              <a:fillRect l="-66963" t="-238188" r="-69619" b="-591635"/>
            </a:stretch>
          </a:blipFill>
        </p:spPr>
      </p:sp>
      <p:sp>
        <p:nvSpPr>
          <p:cNvPr name="AutoShape 10" id="10"/>
          <p:cNvSpPr/>
          <p:nvPr/>
        </p:nvSpPr>
        <p:spPr>
          <a:xfrm>
            <a:off x="8461061" y="9253538"/>
            <a:ext cx="6492240" cy="0"/>
          </a:xfrm>
          <a:prstGeom prst="line">
            <a:avLst/>
          </a:prstGeom>
          <a:ln cap="flat" w="9525">
            <a:solidFill>
              <a:srgbClr val="FFFFFF"/>
            </a:solidFill>
            <a:prstDash val="solid"/>
            <a:headEnd type="none" len="sm" w="sm"/>
            <a:tailEnd type="none" len="sm" w="sm"/>
          </a:ln>
        </p:spPr>
      </p:sp>
      <p:sp>
        <p:nvSpPr>
          <p:cNvPr name="AutoShape 11" id="11"/>
          <p:cNvSpPr/>
          <p:nvPr/>
        </p:nvSpPr>
        <p:spPr>
          <a:xfrm>
            <a:off x="3385580" y="1023937"/>
            <a:ext cx="6492240" cy="0"/>
          </a:xfrm>
          <a:prstGeom prst="line">
            <a:avLst/>
          </a:prstGeom>
          <a:ln cap="flat" w="9525">
            <a:solidFill>
              <a:srgbClr val="FFFFFF"/>
            </a:solidFill>
            <a:prstDash val="solid"/>
            <a:headEnd type="none" len="sm" w="sm"/>
            <a:tailEnd type="none" len="sm" w="sm"/>
          </a:ln>
        </p:spPr>
      </p:sp>
      <p:sp>
        <p:nvSpPr>
          <p:cNvPr name="TextBox 12" id="12"/>
          <p:cNvSpPr txBox="true"/>
          <p:nvPr/>
        </p:nvSpPr>
        <p:spPr>
          <a:xfrm rot="0">
            <a:off x="639953" y="1778722"/>
            <a:ext cx="7958644" cy="3062633"/>
          </a:xfrm>
          <a:prstGeom prst="rect">
            <a:avLst/>
          </a:prstGeom>
        </p:spPr>
        <p:txBody>
          <a:bodyPr anchor="t" rtlCol="false" tIns="0" lIns="0" bIns="0" rIns="0">
            <a:spAutoFit/>
          </a:bodyPr>
          <a:lstStyle/>
          <a:p>
            <a:pPr>
              <a:lnSpc>
                <a:spcPts val="7746"/>
              </a:lnSpc>
            </a:pPr>
            <a:r>
              <a:rPr lang="en-US" sz="7746">
                <a:solidFill>
                  <a:srgbClr val="FFFFFF"/>
                </a:solidFill>
                <a:latin typeface="Helios Extended Bold"/>
              </a:rPr>
              <a:t>FEATURE EXTRACTION</a:t>
            </a:r>
          </a:p>
          <a:p>
            <a:pPr marL="0" indent="0" lvl="0">
              <a:lnSpc>
                <a:spcPts val="7746"/>
              </a:lnSpc>
            </a:pPr>
          </a:p>
        </p:txBody>
      </p:sp>
      <p:sp>
        <p:nvSpPr>
          <p:cNvPr name="TextBox 13" id="13"/>
          <p:cNvSpPr txBox="true"/>
          <p:nvPr/>
        </p:nvSpPr>
        <p:spPr>
          <a:xfrm rot="0">
            <a:off x="-429668" y="3931930"/>
            <a:ext cx="9286914" cy="2767965"/>
          </a:xfrm>
          <a:prstGeom prst="rect">
            <a:avLst/>
          </a:prstGeom>
        </p:spPr>
        <p:txBody>
          <a:bodyPr anchor="t" rtlCol="false" tIns="0" lIns="0" bIns="0" rIns="0">
            <a:spAutoFit/>
          </a:bodyPr>
          <a:lstStyle/>
          <a:p>
            <a:pPr algn="ctr" marL="518160" indent="-259080" lvl="1">
              <a:lnSpc>
                <a:spcPts val="2760"/>
              </a:lnSpc>
              <a:buFont typeface="Arial"/>
              <a:buChar char="•"/>
            </a:pPr>
            <a:r>
              <a:rPr lang="en-US" sz="2400">
                <a:solidFill>
                  <a:srgbClr val="FFFFFF"/>
                </a:solidFill>
                <a:latin typeface="Helios Extended Bold"/>
              </a:rPr>
              <a:t>DEEP LEARNING ALGORITHMS EXTRACT HIGH-LEVEL FEATURES FROM THE TARGET FACE, CAPTURING UNIQUE FACIAL EXPRESSIONS, EYE MOVEMENTS, AND OTHER INDIVIDUAL TRAITS. THIS ENABLES THE MODEL TO REPLICATE THESE FEATURES IN THE GENERATED CONTENT.</a:t>
            </a:r>
          </a:p>
          <a:p>
            <a:pPr algn="ctr">
              <a:lnSpc>
                <a:spcPts val="276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8"/>
        </a:solidFill>
      </p:bgPr>
    </p:bg>
    <p:spTree>
      <p:nvGrpSpPr>
        <p:cNvPr id="1" name=""/>
        <p:cNvGrpSpPr/>
        <p:nvPr/>
      </p:nvGrpSpPr>
      <p:grpSpPr>
        <a:xfrm>
          <a:off x="0" y="0"/>
          <a:ext cx="0" cy="0"/>
          <a:chOff x="0" y="0"/>
          <a:chExt cx="0" cy="0"/>
        </a:xfrm>
      </p:grpSpPr>
      <p:grpSp>
        <p:nvGrpSpPr>
          <p:cNvPr name="Group 2" id="2"/>
          <p:cNvGrpSpPr/>
          <p:nvPr/>
        </p:nvGrpSpPr>
        <p:grpSpPr>
          <a:xfrm rot="0">
            <a:off x="11379863" y="1490986"/>
            <a:ext cx="5102507" cy="7305029"/>
            <a:chOff x="0" y="0"/>
            <a:chExt cx="10591800" cy="15163800"/>
          </a:xfrm>
        </p:grpSpPr>
        <p:sp>
          <p:nvSpPr>
            <p:cNvPr name="Freeform 3" id="3"/>
            <p:cNvSpPr/>
            <p:nvPr/>
          </p:nvSpPr>
          <p:spPr>
            <a:xfrm flipH="false" flipV="false" rot="0">
              <a:off x="0" y="0"/>
              <a:ext cx="10591800" cy="15163800"/>
            </a:xfrm>
            <a:custGeom>
              <a:avLst/>
              <a:gdLst/>
              <a:ahLst/>
              <a:cxnLst/>
              <a:rect r="r" b="b" t="t" l="l"/>
              <a:pathLst>
                <a:path h="15163800" w="10591800">
                  <a:moveTo>
                    <a:pt x="10591800" y="254000"/>
                  </a:moveTo>
                  <a:lnTo>
                    <a:pt x="10591800" y="14909800"/>
                  </a:lnTo>
                  <a:cubicBezTo>
                    <a:pt x="10591800" y="15050136"/>
                    <a:pt x="10478135" y="15163800"/>
                    <a:pt x="10337800" y="15163800"/>
                  </a:cubicBezTo>
                  <a:lnTo>
                    <a:pt x="254000" y="15163800"/>
                  </a:lnTo>
                  <a:cubicBezTo>
                    <a:pt x="113665" y="15163800"/>
                    <a:pt x="0" y="15050136"/>
                    <a:pt x="0" y="14909800"/>
                  </a:cubicBezTo>
                  <a:lnTo>
                    <a:pt x="0" y="254000"/>
                  </a:lnTo>
                  <a:cubicBezTo>
                    <a:pt x="0" y="113665"/>
                    <a:pt x="113665" y="0"/>
                    <a:pt x="254000" y="0"/>
                  </a:cubicBezTo>
                  <a:lnTo>
                    <a:pt x="10337800" y="0"/>
                  </a:lnTo>
                  <a:cubicBezTo>
                    <a:pt x="10478135" y="0"/>
                    <a:pt x="10591800" y="113665"/>
                    <a:pt x="10591800" y="254000"/>
                  </a:cubicBezTo>
                  <a:close/>
                </a:path>
              </a:pathLst>
            </a:custGeom>
            <a:blipFill>
              <a:blip r:embed="rId2"/>
              <a:stretch>
                <a:fillRect l="-57374" t="0" r="-57374" b="0"/>
              </a:stretch>
            </a:blipFill>
          </p:spPr>
        </p:sp>
      </p:grpSp>
      <p:sp>
        <p:nvSpPr>
          <p:cNvPr name="Freeform 4" id="4"/>
          <p:cNvSpPr/>
          <p:nvPr/>
        </p:nvSpPr>
        <p:spPr>
          <a:xfrm flipH="true" flipV="true" rot="0">
            <a:off x="13888393" y="-2063102"/>
            <a:ext cx="5187955" cy="8109327"/>
          </a:xfrm>
          <a:custGeom>
            <a:avLst/>
            <a:gdLst/>
            <a:ahLst/>
            <a:cxnLst/>
            <a:rect r="r" b="b" t="t" l="l"/>
            <a:pathLst>
              <a:path h="8109327" w="5187955">
                <a:moveTo>
                  <a:pt x="5187955" y="8109327"/>
                </a:moveTo>
                <a:lnTo>
                  <a:pt x="0" y="8109327"/>
                </a:lnTo>
                <a:lnTo>
                  <a:pt x="0" y="0"/>
                </a:lnTo>
                <a:lnTo>
                  <a:pt x="5187955" y="0"/>
                </a:lnTo>
                <a:lnTo>
                  <a:pt x="5187955" y="8109327"/>
                </a:lnTo>
                <a:close/>
              </a:path>
            </a:pathLst>
          </a:custGeom>
          <a:blipFill>
            <a:blip r:embed="rId3"/>
            <a:stretch>
              <a:fillRect l="0" t="0" r="0" b="0"/>
            </a:stretch>
          </a:blipFill>
        </p:spPr>
      </p:sp>
      <p:sp>
        <p:nvSpPr>
          <p:cNvPr name="Freeform 5" id="5"/>
          <p:cNvSpPr/>
          <p:nvPr/>
        </p:nvSpPr>
        <p:spPr>
          <a:xfrm flipH="false" flipV="true" rot="0">
            <a:off x="10599161" y="6683525"/>
            <a:ext cx="3643947" cy="5695878"/>
          </a:xfrm>
          <a:custGeom>
            <a:avLst/>
            <a:gdLst/>
            <a:ahLst/>
            <a:cxnLst/>
            <a:rect r="r" b="b" t="t" l="l"/>
            <a:pathLst>
              <a:path h="5695878" w="3643947">
                <a:moveTo>
                  <a:pt x="0" y="5695879"/>
                </a:moveTo>
                <a:lnTo>
                  <a:pt x="3643947" y="5695879"/>
                </a:lnTo>
                <a:lnTo>
                  <a:pt x="3643947" y="0"/>
                </a:lnTo>
                <a:lnTo>
                  <a:pt x="0" y="0"/>
                </a:lnTo>
                <a:lnTo>
                  <a:pt x="0" y="5695879"/>
                </a:lnTo>
                <a:close/>
              </a:path>
            </a:pathLst>
          </a:custGeom>
          <a:blipFill>
            <a:blip r:embed="rId3"/>
            <a:stretch>
              <a:fillRect l="0" t="0" r="0" b="0"/>
            </a:stretch>
          </a:blipFill>
        </p:spPr>
      </p:sp>
      <p:sp>
        <p:nvSpPr>
          <p:cNvPr name="Freeform 6" id="6"/>
          <p:cNvSpPr/>
          <p:nvPr/>
        </p:nvSpPr>
        <p:spPr>
          <a:xfrm flipH="false" flipV="false" rot="0">
            <a:off x="901460" y="846964"/>
            <a:ext cx="1736823" cy="363472"/>
          </a:xfrm>
          <a:custGeom>
            <a:avLst/>
            <a:gdLst/>
            <a:ahLst/>
            <a:cxnLst/>
            <a:rect r="r" b="b" t="t" l="l"/>
            <a:pathLst>
              <a:path h="363472" w="1736823">
                <a:moveTo>
                  <a:pt x="0" y="0"/>
                </a:moveTo>
                <a:lnTo>
                  <a:pt x="1736823" y="0"/>
                </a:lnTo>
                <a:lnTo>
                  <a:pt x="1736823" y="363472"/>
                </a:lnTo>
                <a:lnTo>
                  <a:pt x="0" y="363472"/>
                </a:lnTo>
                <a:lnTo>
                  <a:pt x="0" y="0"/>
                </a:lnTo>
                <a:close/>
              </a:path>
            </a:pathLst>
          </a:custGeom>
          <a:blipFill>
            <a:blip r:embed="rId4">
              <a:extLst>
                <a:ext uri="{96DAC541-7B7A-43D3-8B79-37D633B846F1}">
                  <asvg:svgBlip xmlns:asvg="http://schemas.microsoft.com/office/drawing/2016/SVG/main" r:embed="rId5"/>
                </a:ext>
              </a:extLst>
            </a:blip>
            <a:stretch>
              <a:fillRect l="-67057" t="-517492" r="-69857" b="-514588"/>
            </a:stretch>
          </a:blipFill>
        </p:spPr>
      </p:sp>
      <p:sp>
        <p:nvSpPr>
          <p:cNvPr name="Freeform 7" id="7"/>
          <p:cNvSpPr/>
          <p:nvPr/>
        </p:nvSpPr>
        <p:spPr>
          <a:xfrm flipH="false" flipV="false" rot="0">
            <a:off x="1028700" y="9152109"/>
            <a:ext cx="1609583" cy="212381"/>
          </a:xfrm>
          <a:custGeom>
            <a:avLst/>
            <a:gdLst/>
            <a:ahLst/>
            <a:cxnLst/>
            <a:rect r="r" b="b" t="t" l="l"/>
            <a:pathLst>
              <a:path h="212381" w="1609583">
                <a:moveTo>
                  <a:pt x="0" y="0"/>
                </a:moveTo>
                <a:lnTo>
                  <a:pt x="1609583" y="0"/>
                </a:lnTo>
                <a:lnTo>
                  <a:pt x="1609583" y="212382"/>
                </a:lnTo>
                <a:lnTo>
                  <a:pt x="0" y="212382"/>
                </a:lnTo>
                <a:lnTo>
                  <a:pt x="0" y="0"/>
                </a:lnTo>
                <a:close/>
              </a:path>
            </a:pathLst>
          </a:custGeom>
          <a:blipFill>
            <a:blip r:embed="rId6">
              <a:extLst>
                <a:ext uri="{96DAC541-7B7A-43D3-8B79-37D633B846F1}">
                  <asvg:svgBlip xmlns:asvg="http://schemas.microsoft.com/office/drawing/2016/SVG/main" r:embed="rId7"/>
                </a:ext>
              </a:extLst>
            </a:blip>
            <a:stretch>
              <a:fillRect l="0" t="-125049" r="0" b="0"/>
            </a:stretch>
          </a:blipFill>
        </p:spPr>
      </p:sp>
      <p:sp>
        <p:nvSpPr>
          <p:cNvPr name="Freeform 8" id="8"/>
          <p:cNvSpPr/>
          <p:nvPr/>
        </p:nvSpPr>
        <p:spPr>
          <a:xfrm flipH="false" flipV="false" rot="-5400000">
            <a:off x="10575072" y="2557371"/>
            <a:ext cx="1609583" cy="477963"/>
          </a:xfrm>
          <a:custGeom>
            <a:avLst/>
            <a:gdLst/>
            <a:ahLst/>
            <a:cxnLst/>
            <a:rect r="r" b="b" t="t" l="l"/>
            <a:pathLst>
              <a:path h="477963" w="1609583">
                <a:moveTo>
                  <a:pt x="0" y="0"/>
                </a:moveTo>
                <a:lnTo>
                  <a:pt x="1609582" y="0"/>
                </a:lnTo>
                <a:lnTo>
                  <a:pt x="1609582" y="477963"/>
                </a:lnTo>
                <a:lnTo>
                  <a:pt x="0" y="4779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5400000">
            <a:off x="15677579" y="7392290"/>
            <a:ext cx="1609583" cy="477963"/>
          </a:xfrm>
          <a:custGeom>
            <a:avLst/>
            <a:gdLst/>
            <a:ahLst/>
            <a:cxnLst/>
            <a:rect r="r" b="b" t="t" l="l"/>
            <a:pathLst>
              <a:path h="477963" w="1609583">
                <a:moveTo>
                  <a:pt x="0" y="0"/>
                </a:moveTo>
                <a:lnTo>
                  <a:pt x="1609583" y="0"/>
                </a:lnTo>
                <a:lnTo>
                  <a:pt x="1609583" y="477963"/>
                </a:lnTo>
                <a:lnTo>
                  <a:pt x="0" y="4779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10" id="10"/>
          <p:cNvSpPr txBox="true"/>
          <p:nvPr/>
        </p:nvSpPr>
        <p:spPr>
          <a:xfrm rot="0">
            <a:off x="189824" y="1595761"/>
            <a:ext cx="9570461" cy="3269882"/>
          </a:xfrm>
          <a:prstGeom prst="rect">
            <a:avLst/>
          </a:prstGeom>
        </p:spPr>
        <p:txBody>
          <a:bodyPr anchor="t" rtlCol="false" tIns="0" lIns="0" bIns="0" rIns="0">
            <a:spAutoFit/>
          </a:bodyPr>
          <a:lstStyle/>
          <a:p>
            <a:pPr>
              <a:lnSpc>
                <a:spcPts val="8277"/>
              </a:lnSpc>
            </a:pPr>
            <a:r>
              <a:rPr lang="en-US" sz="8277">
                <a:solidFill>
                  <a:srgbClr val="FFFFFF"/>
                </a:solidFill>
                <a:latin typeface="Helios Extended Bold"/>
              </a:rPr>
              <a:t>DETECTION CHALLENGES</a:t>
            </a:r>
          </a:p>
          <a:p>
            <a:pPr marL="0" indent="0" lvl="0">
              <a:lnSpc>
                <a:spcPts val="8277"/>
              </a:lnSpc>
            </a:pPr>
          </a:p>
        </p:txBody>
      </p:sp>
      <p:sp>
        <p:nvSpPr>
          <p:cNvPr name="TextBox 11" id="11"/>
          <p:cNvSpPr txBox="true"/>
          <p:nvPr/>
        </p:nvSpPr>
        <p:spPr>
          <a:xfrm rot="0">
            <a:off x="353507" y="4180480"/>
            <a:ext cx="9976163" cy="2787947"/>
          </a:xfrm>
          <a:prstGeom prst="rect">
            <a:avLst/>
          </a:prstGeom>
        </p:spPr>
        <p:txBody>
          <a:bodyPr anchor="t" rtlCol="false" tIns="0" lIns="0" bIns="0" rIns="0">
            <a:spAutoFit/>
          </a:bodyPr>
          <a:lstStyle/>
          <a:p>
            <a:pPr>
              <a:lnSpc>
                <a:spcPts val="3739"/>
              </a:lnSpc>
            </a:pPr>
            <a:r>
              <a:rPr lang="en-US" sz="2671">
                <a:solidFill>
                  <a:srgbClr val="FFFFFF"/>
                </a:solidFill>
                <a:latin typeface="Inter"/>
              </a:rPr>
              <a:t>Deepfake detection is challenging due to the sophisticated techniques used in their creation. Researchers and tech companies continually work on developing algorithms and tools to identify manipulated content, but the arms race between deepfake creators and detectors continues.</a:t>
            </a:r>
          </a:p>
          <a:p>
            <a:pPr algn="l" marL="0" indent="0" lvl="0">
              <a:lnSpc>
                <a:spcPts val="3739"/>
              </a:lnSpc>
              <a:spcBef>
                <a:spcPct val="0"/>
              </a:spcBef>
            </a:pPr>
          </a:p>
        </p:txBody>
      </p:sp>
      <p:sp>
        <p:nvSpPr>
          <p:cNvPr name="AutoShape 12" id="12"/>
          <p:cNvSpPr/>
          <p:nvPr/>
        </p:nvSpPr>
        <p:spPr>
          <a:xfrm>
            <a:off x="3069559" y="1047750"/>
            <a:ext cx="2946209" cy="0"/>
          </a:xfrm>
          <a:prstGeom prst="line">
            <a:avLst/>
          </a:prstGeom>
          <a:ln cap="flat" w="9525">
            <a:solidFill>
              <a:srgbClr val="FFFFFF"/>
            </a:solidFill>
            <a:prstDash val="solid"/>
            <a:headEnd type="none" len="sm" w="sm"/>
            <a:tailEnd type="none" len="sm" w="sm"/>
          </a:ln>
        </p:spPr>
      </p:sp>
      <p:sp>
        <p:nvSpPr>
          <p:cNvPr name="AutoShape 13" id="13"/>
          <p:cNvSpPr/>
          <p:nvPr/>
        </p:nvSpPr>
        <p:spPr>
          <a:xfrm>
            <a:off x="3069559" y="9263062"/>
            <a:ext cx="2946209" cy="0"/>
          </a:xfrm>
          <a:prstGeom prst="line">
            <a:avLst/>
          </a:prstGeom>
          <a:ln cap="flat" w="9525">
            <a:solidFill>
              <a:srgbClr val="FFFFFF"/>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4479" t="-251274" r="-68303" b="-167958"/>
            </a:stretch>
          </a:blipFill>
        </p:spPr>
      </p:sp>
      <p:sp>
        <p:nvSpPr>
          <p:cNvPr name="TextBox 3" id="3"/>
          <p:cNvSpPr txBox="true"/>
          <p:nvPr/>
        </p:nvSpPr>
        <p:spPr>
          <a:xfrm rot="0">
            <a:off x="2562208" y="4638040"/>
            <a:ext cx="13163585" cy="1115696"/>
          </a:xfrm>
          <a:prstGeom prst="rect">
            <a:avLst/>
          </a:prstGeom>
        </p:spPr>
        <p:txBody>
          <a:bodyPr anchor="t" rtlCol="false" tIns="0" lIns="0" bIns="0" rIns="0">
            <a:spAutoFit/>
          </a:bodyPr>
          <a:lstStyle/>
          <a:p>
            <a:pPr algn="ctr" marL="0" indent="0" lvl="0">
              <a:lnSpc>
                <a:spcPts val="8000"/>
              </a:lnSpc>
              <a:spcBef>
                <a:spcPct val="0"/>
              </a:spcBef>
            </a:pPr>
            <a:r>
              <a:rPr lang="en-US" sz="8000">
                <a:solidFill>
                  <a:srgbClr val="FFFFFF"/>
                </a:solidFill>
                <a:latin typeface="Helios Extended Bold"/>
              </a:rPr>
              <a:t>MIRAGE BREAKER</a:t>
            </a:r>
          </a:p>
        </p:txBody>
      </p:sp>
      <p:sp>
        <p:nvSpPr>
          <p:cNvPr name="TextBox 4" id="4"/>
          <p:cNvSpPr txBox="true"/>
          <p:nvPr/>
        </p:nvSpPr>
        <p:spPr>
          <a:xfrm rot="0">
            <a:off x="4514317" y="5696585"/>
            <a:ext cx="9259366" cy="854328"/>
          </a:xfrm>
          <a:prstGeom prst="rect">
            <a:avLst/>
          </a:prstGeom>
        </p:spPr>
        <p:txBody>
          <a:bodyPr anchor="t" rtlCol="false" tIns="0" lIns="0" bIns="0" rIns="0">
            <a:spAutoFit/>
          </a:bodyPr>
          <a:lstStyle/>
          <a:p>
            <a:pPr algn="ctr" marL="0" indent="0" lvl="0">
              <a:lnSpc>
                <a:spcPts val="3446"/>
              </a:lnSpc>
              <a:spcBef>
                <a:spcPct val="0"/>
              </a:spcBef>
            </a:pPr>
            <a:r>
              <a:rPr lang="en-US" sz="2461">
                <a:solidFill>
                  <a:srgbClr val="FFFFFF"/>
                </a:solidFill>
                <a:latin typeface="Inter"/>
              </a:rPr>
              <a:t>Depicting the Concept of Shattering Illusions and Exposing reality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8"/>
        </a:solidFill>
      </p:bgPr>
    </p:bg>
    <p:spTree>
      <p:nvGrpSpPr>
        <p:cNvPr id="1" name=""/>
        <p:cNvGrpSpPr/>
        <p:nvPr/>
      </p:nvGrpSpPr>
      <p:grpSpPr>
        <a:xfrm>
          <a:off x="0" y="0"/>
          <a:ext cx="0" cy="0"/>
          <a:chOff x="0" y="0"/>
          <a:chExt cx="0" cy="0"/>
        </a:xfrm>
      </p:grpSpPr>
      <p:grpSp>
        <p:nvGrpSpPr>
          <p:cNvPr name="Group 2" id="2"/>
          <p:cNvGrpSpPr/>
          <p:nvPr/>
        </p:nvGrpSpPr>
        <p:grpSpPr>
          <a:xfrm rot="0">
            <a:off x="4901784" y="907264"/>
            <a:ext cx="6758739" cy="5334001"/>
            <a:chOff x="0" y="0"/>
            <a:chExt cx="9011651" cy="7112002"/>
          </a:xfrm>
        </p:grpSpPr>
        <p:pic>
          <p:nvPicPr>
            <p:cNvPr name="Picture 3" id="3"/>
            <p:cNvPicPr>
              <a:picLocks noChangeAspect="true"/>
            </p:cNvPicPr>
            <p:nvPr/>
          </p:nvPicPr>
          <p:blipFill>
            <a:blip r:embed="rId2"/>
            <a:srcRect l="0" t="10539" r="0" b="10539"/>
            <a:stretch>
              <a:fillRect/>
            </a:stretch>
          </p:blipFill>
          <p:spPr>
            <a:xfrm flipH="false" flipV="false">
              <a:off x="0" y="0"/>
              <a:ext cx="9011651" cy="7112002"/>
            </a:xfrm>
            <a:prstGeom prst="rect">
              <a:avLst/>
            </a:prstGeom>
          </p:spPr>
        </p:pic>
      </p:grpSp>
      <p:sp>
        <p:nvSpPr>
          <p:cNvPr name="Freeform 4" id="4"/>
          <p:cNvSpPr/>
          <p:nvPr/>
        </p:nvSpPr>
        <p:spPr>
          <a:xfrm flipH="false" flipV="false" rot="0">
            <a:off x="15168510" y="907264"/>
            <a:ext cx="2090790" cy="242872"/>
          </a:xfrm>
          <a:custGeom>
            <a:avLst/>
            <a:gdLst/>
            <a:ahLst/>
            <a:cxnLst/>
            <a:rect r="r" b="b" t="t" l="l"/>
            <a:pathLst>
              <a:path h="242872" w="2090790">
                <a:moveTo>
                  <a:pt x="0" y="0"/>
                </a:moveTo>
                <a:lnTo>
                  <a:pt x="2090790" y="0"/>
                </a:lnTo>
                <a:lnTo>
                  <a:pt x="2090790" y="242872"/>
                </a:lnTo>
                <a:lnTo>
                  <a:pt x="0" y="242872"/>
                </a:lnTo>
                <a:lnTo>
                  <a:pt x="0" y="0"/>
                </a:lnTo>
                <a:close/>
              </a:path>
            </a:pathLst>
          </a:custGeom>
          <a:blipFill>
            <a:blip r:embed="rId3">
              <a:extLst>
                <a:ext uri="{96DAC541-7B7A-43D3-8B79-37D633B846F1}">
                  <asvg:svgBlip xmlns:asvg="http://schemas.microsoft.com/office/drawing/2016/SVG/main" r:embed="rId4"/>
                </a:ext>
              </a:extLst>
            </a:blip>
            <a:stretch>
              <a:fillRect l="-31489" t="-747111" r="-26271" b="0"/>
            </a:stretch>
          </a:blipFill>
        </p:spPr>
      </p:sp>
      <p:sp>
        <p:nvSpPr>
          <p:cNvPr name="Freeform 5" id="5"/>
          <p:cNvSpPr/>
          <p:nvPr/>
        </p:nvSpPr>
        <p:spPr>
          <a:xfrm flipH="true" flipV="false" rot="0">
            <a:off x="5949234" y="9098674"/>
            <a:ext cx="2149294" cy="319252"/>
          </a:xfrm>
          <a:custGeom>
            <a:avLst/>
            <a:gdLst/>
            <a:ahLst/>
            <a:cxnLst/>
            <a:rect r="r" b="b" t="t" l="l"/>
            <a:pathLst>
              <a:path h="319252" w="2149294">
                <a:moveTo>
                  <a:pt x="2149294" y="0"/>
                </a:moveTo>
                <a:lnTo>
                  <a:pt x="0" y="0"/>
                </a:lnTo>
                <a:lnTo>
                  <a:pt x="0" y="319252"/>
                </a:lnTo>
                <a:lnTo>
                  <a:pt x="2149294" y="319252"/>
                </a:lnTo>
                <a:lnTo>
                  <a:pt x="2149294" y="0"/>
                </a:lnTo>
                <a:close/>
              </a:path>
            </a:pathLst>
          </a:custGeom>
          <a:blipFill>
            <a:blip r:embed="rId5">
              <a:extLst>
                <a:ext uri="{96DAC541-7B7A-43D3-8B79-37D633B846F1}">
                  <asvg:svgBlip xmlns:asvg="http://schemas.microsoft.com/office/drawing/2016/SVG/main" r:embed="rId6"/>
                </a:ext>
              </a:extLst>
            </a:blip>
            <a:stretch>
              <a:fillRect l="-17602" t="0" r="-43712" b="-536677"/>
            </a:stretch>
          </a:blipFill>
          <a:ln cap="sq">
            <a:noFill/>
            <a:prstDash val="solid"/>
            <a:miter/>
          </a:ln>
        </p:spPr>
      </p:sp>
      <p:sp>
        <p:nvSpPr>
          <p:cNvPr name="AutoShape 6" id="6"/>
          <p:cNvSpPr/>
          <p:nvPr/>
        </p:nvSpPr>
        <p:spPr>
          <a:xfrm>
            <a:off x="12762958" y="1023938"/>
            <a:ext cx="1900780" cy="0"/>
          </a:xfrm>
          <a:prstGeom prst="line">
            <a:avLst/>
          </a:prstGeom>
          <a:ln cap="flat" w="9525">
            <a:solidFill>
              <a:srgbClr val="FFFFFF"/>
            </a:solidFill>
            <a:prstDash val="solid"/>
            <a:headEnd type="none" len="sm" w="sm"/>
            <a:tailEnd type="none" len="sm" w="sm"/>
          </a:ln>
        </p:spPr>
      </p:sp>
      <p:sp>
        <p:nvSpPr>
          <p:cNvPr name="AutoShape 7" id="7"/>
          <p:cNvSpPr/>
          <p:nvPr/>
        </p:nvSpPr>
        <p:spPr>
          <a:xfrm>
            <a:off x="8625341" y="9253538"/>
            <a:ext cx="1900780" cy="0"/>
          </a:xfrm>
          <a:prstGeom prst="line">
            <a:avLst/>
          </a:prstGeom>
          <a:ln cap="flat" w="9525">
            <a:solidFill>
              <a:srgbClr val="FFFFFF"/>
            </a:solidFill>
            <a:prstDash val="solid"/>
            <a:headEnd type="none" len="sm" w="sm"/>
            <a:tailEnd type="none" len="sm" w="sm"/>
          </a:ln>
        </p:spPr>
      </p:sp>
      <p:sp>
        <p:nvSpPr>
          <p:cNvPr name="Freeform 8" id="8"/>
          <p:cNvSpPr/>
          <p:nvPr/>
        </p:nvSpPr>
        <p:spPr>
          <a:xfrm flipH="false" flipV="false" rot="0">
            <a:off x="0" y="-2431031"/>
            <a:ext cx="18655276" cy="18655276"/>
          </a:xfrm>
          <a:custGeom>
            <a:avLst/>
            <a:gdLst/>
            <a:ahLst/>
            <a:cxnLst/>
            <a:rect r="r" b="b" t="t" l="l"/>
            <a:pathLst>
              <a:path h="18655276" w="18655276">
                <a:moveTo>
                  <a:pt x="0" y="0"/>
                </a:moveTo>
                <a:lnTo>
                  <a:pt x="18655276" y="0"/>
                </a:lnTo>
                <a:lnTo>
                  <a:pt x="18655276" y="18655276"/>
                </a:lnTo>
                <a:lnTo>
                  <a:pt x="0" y="186552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554127" y="6618363"/>
            <a:ext cx="16932248" cy="1341213"/>
          </a:xfrm>
          <a:prstGeom prst="rect">
            <a:avLst/>
          </a:prstGeom>
        </p:spPr>
        <p:txBody>
          <a:bodyPr anchor="t" rtlCol="false" tIns="0" lIns="0" bIns="0" rIns="0">
            <a:spAutoFit/>
          </a:bodyPr>
          <a:lstStyle/>
          <a:p>
            <a:pPr algn="ctr" marL="0" indent="0" lvl="0">
              <a:lnSpc>
                <a:spcPts val="5349"/>
              </a:lnSpc>
              <a:spcBef>
                <a:spcPct val="0"/>
              </a:spcBef>
            </a:pPr>
            <a:r>
              <a:rPr lang="en-US" sz="3821">
                <a:solidFill>
                  <a:srgbClr val="FFFFFF"/>
                </a:solidFill>
                <a:latin typeface="Helios Bold"/>
              </a:rPr>
              <a:t>MIRAGE BREAKER IS A WEB APP THAT DETECTS DEEP FAKE VIDEOS BASED ON PATTERN RECOGNITION AND FREQUENCY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DAF6EdHLw2A</dc:identifier>
  <dcterms:modified xsi:type="dcterms:W3CDTF">2011-08-01T06:04:30Z</dcterms:modified>
  <cp:revision>1</cp:revision>
  <dc:title>MIRAGE BREAKER</dc:title>
</cp:coreProperties>
</file>